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2"/>
  </p:notesMasterIdLst>
  <p:sldIdLst>
    <p:sldId id="256" r:id="rId2"/>
    <p:sldId id="257" r:id="rId3"/>
    <p:sldId id="259" r:id="rId4"/>
    <p:sldId id="260" r:id="rId5"/>
    <p:sldId id="258" r:id="rId6"/>
    <p:sldId id="261" r:id="rId7"/>
    <p:sldId id="274" r:id="rId8"/>
    <p:sldId id="275" r:id="rId9"/>
    <p:sldId id="262" r:id="rId10"/>
    <p:sldId id="265" r:id="rId11"/>
    <p:sldId id="278" r:id="rId12"/>
    <p:sldId id="267" r:id="rId13"/>
    <p:sldId id="279" r:id="rId14"/>
    <p:sldId id="280" r:id="rId15"/>
    <p:sldId id="269" r:id="rId16"/>
    <p:sldId id="281" r:id="rId17"/>
    <p:sldId id="271" r:id="rId18"/>
    <p:sldId id="272" r:id="rId19"/>
    <p:sldId id="282" r:id="rId20"/>
    <p:sldId id="273" r:id="rId21"/>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Muli Bold" pitchFamily="2" charset="77"/>
      <p:regular r:id="rId27"/>
      <p:bold r:id="rId28"/>
    </p:embeddedFont>
    <p:embeddedFont>
      <p:font typeface="Muli Regular" pitchFamily="2" charset="77"/>
      <p:regular r:id="rId29"/>
    </p:embeddedFont>
    <p:embeddedFont>
      <p:font typeface="Segoe UI" panose="020B0502040204020203" pitchFamily="34" charset="0"/>
      <p:regular r:id="rId30"/>
      <p:bold r:id="rId31"/>
      <p:italic r:id="rId32"/>
      <p:bold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38" autoAdjust="0"/>
    <p:restoredTop sz="71056" autoAdjust="0"/>
  </p:normalViewPr>
  <p:slideViewPr>
    <p:cSldViewPr>
      <p:cViewPr>
        <p:scale>
          <a:sx n="57" d="100"/>
          <a:sy n="57" d="100"/>
        </p:scale>
        <p:origin x="1312" y="176"/>
      </p:cViewPr>
      <p:guideLst>
        <p:guide orient="horz" pos="2160"/>
        <p:guide pos="2880"/>
      </p:guideLst>
    </p:cSldViewPr>
  </p:slideViewPr>
  <p:outlineViewPr>
    <p:cViewPr>
      <p:scale>
        <a:sx n="33" d="100"/>
        <a:sy n="33" d="100"/>
      </p:scale>
      <p:origin x="0" y="0"/>
    </p:cViewPr>
  </p:outlineViewPr>
  <p:notesTextViewPr>
    <p:cViewPr>
      <p:scale>
        <a:sx n="114" d="100"/>
        <a:sy n="114"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4BDE11-33B3-B749-A2C4-9B91C83725FD}" type="datetimeFigureOut">
              <a:rPr lang="en-US" smtClean="0"/>
              <a:t>6/30/21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FA058C-A40B-1742-851A-A6E266E55766}" type="slidenum">
              <a:rPr lang="en-US" smtClean="0"/>
              <a:t>‹#›</a:t>
            </a:fld>
            <a:endParaRPr lang="en-US"/>
          </a:p>
        </p:txBody>
      </p:sp>
    </p:spTree>
    <p:extLst>
      <p:ext uri="{BB962C8B-B14F-4D97-AF65-F5344CB8AC3E}">
        <p14:creationId xmlns:p14="http://schemas.microsoft.com/office/powerpoint/2010/main" val="813070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LILIAN:</a:t>
            </a:r>
          </a:p>
          <a:p>
            <a:r>
              <a:rPr lang="en-US" dirty="0"/>
              <a:t>Hi everyone, I’m Lilian and you’ll meet teammate, Rifhad in a little bit. </a:t>
            </a:r>
          </a:p>
          <a:p>
            <a:r>
              <a:rPr lang="en-US" dirty="0"/>
              <a:t>Welcome to our presentation about cryptocurrency price prediction using time series forecasting. Let’s begin.</a:t>
            </a:r>
          </a:p>
        </p:txBody>
      </p:sp>
      <p:sp>
        <p:nvSpPr>
          <p:cNvPr id="4" name="Slide Number Placeholder 3"/>
          <p:cNvSpPr>
            <a:spLocks noGrp="1"/>
          </p:cNvSpPr>
          <p:nvPr>
            <p:ph type="sldNum" sz="quarter" idx="5"/>
          </p:nvPr>
        </p:nvSpPr>
        <p:spPr/>
        <p:txBody>
          <a:bodyPr/>
          <a:lstStyle/>
          <a:p>
            <a:fld id="{2EFA058C-A40B-1742-851A-A6E266E55766}" type="slidenum">
              <a:rPr lang="en-US" smtClean="0"/>
              <a:t>1</a:t>
            </a:fld>
            <a:endParaRPr lang="en-US"/>
          </a:p>
        </p:txBody>
      </p:sp>
    </p:spTree>
    <p:extLst>
      <p:ext uri="{BB962C8B-B14F-4D97-AF65-F5344CB8AC3E}">
        <p14:creationId xmlns:p14="http://schemas.microsoft.com/office/powerpoint/2010/main" val="31475497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SAS output shown are the p-values and the level weight for all three models as significant.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I’ll let Rifhad explain the next Model.</a:t>
            </a:r>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11</a:t>
            </a:fld>
            <a:endParaRPr lang="en-US"/>
          </a:p>
        </p:txBody>
      </p:sp>
    </p:spTree>
    <p:extLst>
      <p:ext uri="{BB962C8B-B14F-4D97-AF65-F5344CB8AC3E}">
        <p14:creationId xmlns:p14="http://schemas.microsoft.com/office/powerpoint/2010/main" val="3832608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RIFHAD:</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In time series analysis, an autoregressive integrated moving average or ARIMA model requires the dataset to be stationary. In pre-processing the dataset, we used two methods to test stationarity. First, we looked at Augmented Dickey-Fuller Test p-values and SAC. Here, the ADF test shows the p-values as greater than alpha , and thus proving this model as non-stationary</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12</a:t>
            </a:fld>
            <a:endParaRPr lang="en-US"/>
          </a:p>
        </p:txBody>
      </p:sp>
    </p:spTree>
    <p:extLst>
      <p:ext uri="{BB962C8B-B14F-4D97-AF65-F5344CB8AC3E}">
        <p14:creationId xmlns:p14="http://schemas.microsoft.com/office/powerpoint/2010/main" val="37984943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show the SAC and SPAC. SAC is slowly dying down and SPAC after a spike at lag one, cuts off. As a result, data is non-stationary.</a:t>
            </a:r>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13</a:t>
            </a:fld>
            <a:endParaRPr lang="en-US"/>
          </a:p>
        </p:txBody>
      </p:sp>
    </p:spTree>
    <p:extLst>
      <p:ext uri="{BB962C8B-B14F-4D97-AF65-F5344CB8AC3E}">
        <p14:creationId xmlns:p14="http://schemas.microsoft.com/office/powerpoint/2010/main" val="3538075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attain stationary, in the time series, first-order differencing at lag one was applied,</a:t>
            </a:r>
            <a:r>
              <a:rPr lang="en-US" dirty="0">
                <a:effectLst/>
              </a:rPr>
              <a:t> and you can see the before and after plot here. Before differencing, the p-value was more than alpha and after differencing we  can see p-value is less than alpha and therefore, making the time series stationary.</a:t>
            </a:r>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14</a:t>
            </a:fld>
            <a:endParaRPr lang="en-US"/>
          </a:p>
        </p:txBody>
      </p:sp>
    </p:spTree>
    <p:extLst>
      <p:ext uri="{BB962C8B-B14F-4D97-AF65-F5344CB8AC3E}">
        <p14:creationId xmlns:p14="http://schemas.microsoft.com/office/powerpoint/2010/main" val="7951312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Box-Jenkins models require forecasting the time series to be stationary and invertible. The moving average model point estimate results are shown here with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(theta)θ</a:t>
            </a:r>
            <a:r>
              <a:rPr lang="en-US" sz="1200" kern="1200" baseline="-25000" dirty="0">
                <a:solidFill>
                  <a:schemeClr val="tx1"/>
                </a:solidFill>
                <a:effectLst/>
                <a:latin typeface="+mn-lt"/>
                <a:ea typeface="+mn-ea"/>
                <a:cs typeface="+mn-cs"/>
              </a:rPr>
              <a:t>1 hat </a:t>
            </a:r>
            <a:r>
              <a:rPr lang="en-US" sz="1200" kern="1200" dirty="0">
                <a:solidFill>
                  <a:schemeClr val="tx1"/>
                </a:solidFill>
                <a:effectLst/>
                <a:latin typeface="+mn-lt"/>
                <a:ea typeface="+mn-ea"/>
                <a:cs typeface="+mn-cs"/>
              </a:rPr>
              <a:t> = -.95828 after 4 iterations, and since (absolute value of theta one is less than one) |θ</a:t>
            </a:r>
            <a:r>
              <a:rPr lang="en-US" sz="1200" kern="1200" baseline="-25000" dirty="0">
                <a:solidFill>
                  <a:schemeClr val="tx1"/>
                </a:solidFill>
                <a:effectLst/>
                <a:latin typeface="+mn-lt"/>
                <a:ea typeface="+mn-ea"/>
                <a:cs typeface="+mn-cs"/>
              </a:rPr>
              <a:t>1 </a:t>
            </a:r>
            <a:r>
              <a:rPr lang="en-US" sz="1200" kern="1200" dirty="0">
                <a:solidFill>
                  <a:schemeClr val="tx1"/>
                </a:solidFill>
                <a:effectLst/>
                <a:latin typeface="+mn-lt"/>
                <a:ea typeface="+mn-ea"/>
                <a:cs typeface="+mn-cs"/>
              </a:rPr>
              <a:t>| &lt; 1 this model satisfies the invertibility condition. </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15</a:t>
            </a:fld>
            <a:endParaRPr lang="en-US"/>
          </a:p>
        </p:txBody>
      </p:sp>
    </p:spTree>
    <p:extLst>
      <p:ext uri="{BB962C8B-B14F-4D97-AF65-F5344CB8AC3E}">
        <p14:creationId xmlns:p14="http://schemas.microsoft.com/office/powerpoint/2010/main" val="773380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Since the highest absolute estimated correlation between the point estimates found in the correlation matrix is &gt; .9, we conclude that the point estimates in this model are highly correlated.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The absolute t-value = 25.41 which is greater than 2 and p-value is less than .05. Thus, it is reasonable to retain this parameter in the model.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Ljung-Box statistic tests the adequacy of the overall model as seen here which shows the values as less than .05 alpha. Thus, this model is inadequate.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2EFA058C-A40B-1742-851A-A6E266E55766}" type="slidenum">
              <a:rPr lang="en-US" smtClean="0"/>
              <a:t>16</a:t>
            </a:fld>
            <a:endParaRPr lang="en-US"/>
          </a:p>
        </p:txBody>
      </p:sp>
    </p:spTree>
    <p:extLst>
      <p:ext uri="{BB962C8B-B14F-4D97-AF65-F5344CB8AC3E}">
        <p14:creationId xmlns:p14="http://schemas.microsoft.com/office/powerpoint/2010/main" val="789741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Seasonal Box-Jenkins model is used to improve the error structure and transform the time series regression into a stationary time series by using pre-differencing transformation. After performing the seasonal quartic root transformations to our dataset, the Q values in the Ljung-Box statistic show values greater than alpha and shows there no spike in the SAC and SPAC, so we can therefore conclude that this model is adequate.</a:t>
            </a:r>
            <a:r>
              <a:rPr lang="en-US" dirty="0">
                <a:effectLst/>
              </a:rPr>
              <a:t> </a:t>
            </a:r>
          </a:p>
          <a:p>
            <a:endParaRPr lang="en-US" dirty="0">
              <a:effectLst/>
            </a:endParaRPr>
          </a:p>
          <a:p>
            <a:r>
              <a:rPr lang="en-US" dirty="0">
                <a:effectLst/>
              </a:rPr>
              <a:t>I’ll pass it on to Lilian to discuss our conclusion.</a:t>
            </a:r>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17</a:t>
            </a:fld>
            <a:endParaRPr lang="en-US"/>
          </a:p>
        </p:txBody>
      </p:sp>
    </p:spTree>
    <p:extLst>
      <p:ext uri="{BB962C8B-B14F-4D97-AF65-F5344CB8AC3E}">
        <p14:creationId xmlns:p14="http://schemas.microsoft.com/office/powerpoint/2010/main" val="1665791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LILIAN: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After building different models found in chapters 6-11, we found the following models to be adequate and they are represented in the table here. Using logarithmic transformation in Model 1 and quartic root transformations in Model 2 showed Q values that are greater than alpha making the models adequate. On the other hand, comparing Log, Linear, and Quadratic in Models 3-5, showed the following results. In comparing all 5 Models based on standard error, the model with the least error is Model 2 ARMA on the first order.</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18</a:t>
            </a:fld>
            <a:endParaRPr lang="en-US"/>
          </a:p>
        </p:txBody>
      </p:sp>
    </p:spTree>
    <p:extLst>
      <p:ext uri="{BB962C8B-B14F-4D97-AF65-F5344CB8AC3E}">
        <p14:creationId xmlns:p14="http://schemas.microsoft.com/office/powerpoint/2010/main" val="569182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are the forecasted future Low Price of Cardano with 95% confidence limits and standard error.</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19</a:t>
            </a:fld>
            <a:endParaRPr lang="en-US"/>
          </a:p>
        </p:txBody>
      </p:sp>
    </p:spTree>
    <p:extLst>
      <p:ext uri="{BB962C8B-B14F-4D97-AF65-F5344CB8AC3E}">
        <p14:creationId xmlns:p14="http://schemas.microsoft.com/office/powerpoint/2010/main" val="340619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concludes our presentation and thank you!</a:t>
            </a:r>
          </a:p>
        </p:txBody>
      </p:sp>
      <p:sp>
        <p:nvSpPr>
          <p:cNvPr id="4" name="Slide Number Placeholder 3"/>
          <p:cNvSpPr>
            <a:spLocks noGrp="1"/>
          </p:cNvSpPr>
          <p:nvPr>
            <p:ph type="sldNum" sz="quarter" idx="5"/>
          </p:nvPr>
        </p:nvSpPr>
        <p:spPr/>
        <p:txBody>
          <a:bodyPr/>
          <a:lstStyle/>
          <a:p>
            <a:fld id="{2EFA058C-A40B-1742-851A-A6E266E55766}" type="slidenum">
              <a:rPr lang="en-US" smtClean="0"/>
              <a:t>20</a:t>
            </a:fld>
            <a:endParaRPr lang="en-US"/>
          </a:p>
        </p:txBody>
      </p:sp>
    </p:spTree>
    <p:extLst>
      <p:ext uri="{BB962C8B-B14F-4D97-AF65-F5344CB8AC3E}">
        <p14:creationId xmlns:p14="http://schemas.microsoft.com/office/powerpoint/2010/main" val="2706918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We’re particularly going to analyze the Cardano cryptocurrency or digital currency. Cardano is also known as ADA after the 19</a:t>
            </a:r>
            <a:r>
              <a:rPr lang="en-US" sz="2400" baseline="30000" dirty="0">
                <a:solidFill>
                  <a:schemeClr val="bg1"/>
                </a:solidFill>
              </a:rPr>
              <a:t>th</a:t>
            </a:r>
            <a:r>
              <a:rPr lang="en-US" sz="2400" dirty="0">
                <a:solidFill>
                  <a:schemeClr val="bg1"/>
                </a:solidFill>
              </a:rPr>
              <a:t> century first computer programmer &amp; mathematician Ada Lovelace.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Cardano is founded by Charles Hoskinson, who was also one of the co-founders of Ethereum. For those who hasn’t heard of Ethereum, it’s the second most popular cryptocurrency behind bitcoin. Hoskinson took Ethereum's weaknesses made Cardano a better version of it, in fact, it’s a thousand time more energy efficient than Bitcoin. For those not familiar with bitcoin,  it takes one trillion watts an hour to mine a bitcoin.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solidFill>
                  <a:schemeClr val="bg1"/>
                </a:solidFill>
              </a:rPr>
              <a:t> Cardano is coined as “Built for the Future” by Investor Place and is it is unique in that it is “one of the biggest blockchains to successfully use a proof-of-stake consensus mechanism, that is it replaces mining the tokens with token ownership.</a:t>
            </a:r>
            <a:endParaRPr lang="en-US" sz="2400" dirty="0"/>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2</a:t>
            </a:fld>
            <a:endParaRPr lang="en-US"/>
          </a:p>
        </p:txBody>
      </p:sp>
    </p:spTree>
    <p:extLst>
      <p:ext uri="{BB962C8B-B14F-4D97-AF65-F5344CB8AC3E}">
        <p14:creationId xmlns:p14="http://schemas.microsoft.com/office/powerpoint/2010/main" val="36469730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solidFill>
                  <a:schemeClr val="bg1"/>
                </a:solidFill>
              </a:rPr>
              <a:t>Motivations for choosing this dataset:</a:t>
            </a:r>
          </a:p>
          <a:p>
            <a:r>
              <a:rPr lang="en-US" sz="1200" dirty="0">
                <a:solidFill>
                  <a:schemeClr val="bg1"/>
                </a:solidFill>
              </a:rPr>
              <a:t>1</a:t>
            </a:r>
            <a:r>
              <a:rPr lang="en-US" sz="1200" baseline="30000" dirty="0">
                <a:solidFill>
                  <a:schemeClr val="bg1"/>
                </a:solidFill>
              </a:rPr>
              <a:t>st</a:t>
            </a:r>
            <a:r>
              <a:rPr lang="en-US" sz="1200" dirty="0">
                <a:solidFill>
                  <a:schemeClr val="bg1"/>
                </a:solidFill>
              </a:rPr>
              <a:t>: it’s a personal project, I’ve personally invested in Cardano and would like to predict future low price of it.</a:t>
            </a:r>
          </a:p>
          <a:p>
            <a:r>
              <a:rPr lang="en-US" sz="1200" dirty="0">
                <a:solidFill>
                  <a:schemeClr val="bg1"/>
                </a:solidFill>
              </a:rPr>
              <a:t>2</a:t>
            </a:r>
            <a:r>
              <a:rPr lang="en-US" sz="1200" baseline="30000" dirty="0">
                <a:solidFill>
                  <a:schemeClr val="bg1"/>
                </a:solidFill>
              </a:rPr>
              <a:t>nd</a:t>
            </a:r>
            <a:r>
              <a:rPr lang="en-US" sz="1200" dirty="0">
                <a:solidFill>
                  <a:schemeClr val="bg1"/>
                </a:solidFill>
              </a:rPr>
              <a:t>: uses an ADA token that is configured that certifies its owners to be involved in the operation of the network. As a result of this, Cardano holders have the right to vote on any proposed changes to the software.</a:t>
            </a:r>
          </a:p>
          <a:p>
            <a:endParaRPr lang="en-US" sz="1200" dirty="0">
              <a:solidFill>
                <a:schemeClr val="bg1"/>
              </a:solidFill>
            </a:endParaRPr>
          </a:p>
          <a:p>
            <a:r>
              <a:rPr lang="en-US" sz="1200" dirty="0">
                <a:solidFill>
                  <a:schemeClr val="bg1"/>
                </a:solidFill>
              </a:rPr>
              <a:t>We aim to achieve the following objectives in our project:  analyze the time series using different models in chapters 6-11 and find the best model with the least error.</a:t>
            </a:r>
          </a:p>
          <a:p>
            <a:endParaRPr lang="en-US" sz="1200" dirty="0">
              <a:solidFill>
                <a:schemeClr val="bg1"/>
              </a:solidFill>
            </a:endParaRPr>
          </a:p>
          <a:p>
            <a:r>
              <a:rPr lang="en-US" sz="1200" dirty="0">
                <a:solidFill>
                  <a:schemeClr val="bg1"/>
                </a:solidFill>
              </a:rPr>
              <a:t>I’ll pass it on to Rifhad and he’ll talk about our dataset.</a:t>
            </a:r>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4</a:t>
            </a:fld>
            <a:endParaRPr lang="en-US"/>
          </a:p>
        </p:txBody>
      </p:sp>
    </p:spTree>
    <p:extLst>
      <p:ext uri="{BB962C8B-B14F-4D97-AF65-F5344CB8AC3E}">
        <p14:creationId xmlns:p14="http://schemas.microsoft.com/office/powerpoint/2010/main" val="265832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RIFHAD:</a:t>
            </a:r>
          </a:p>
          <a:p>
            <a:r>
              <a:rPr lang="en-US" dirty="0"/>
              <a:t>Our dataset started with four years of worth daily prices totaling about 1,300 but with the advice of Dr. Fathi, we cut it down to Jan 2021 - June 24, 2021 data, however, for the decomposition model, we used all the available data from 2017 to 2021 but broken in months. The historical data is available for download from </a:t>
            </a:r>
            <a:r>
              <a:rPr lang="en-US" dirty="0" err="1"/>
              <a:t>coinmarketcap.com</a:t>
            </a:r>
            <a:r>
              <a:rPr lang="en-US" dirty="0"/>
              <a:t>.</a:t>
            </a:r>
          </a:p>
        </p:txBody>
      </p:sp>
      <p:sp>
        <p:nvSpPr>
          <p:cNvPr id="4" name="Slide Number Placeholder 3"/>
          <p:cNvSpPr>
            <a:spLocks noGrp="1"/>
          </p:cNvSpPr>
          <p:nvPr>
            <p:ph type="sldNum" sz="quarter" idx="5"/>
          </p:nvPr>
        </p:nvSpPr>
        <p:spPr/>
        <p:txBody>
          <a:bodyPr/>
          <a:lstStyle/>
          <a:p>
            <a:fld id="{2EFA058C-A40B-1742-851A-A6E266E55766}" type="slidenum">
              <a:rPr lang="en-US" smtClean="0"/>
              <a:t>5</a:t>
            </a:fld>
            <a:endParaRPr lang="en-US"/>
          </a:p>
        </p:txBody>
      </p:sp>
    </p:spTree>
    <p:extLst>
      <p:ext uri="{BB962C8B-B14F-4D97-AF65-F5344CB8AC3E}">
        <p14:creationId xmlns:p14="http://schemas.microsoft.com/office/powerpoint/2010/main" val="4218708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plotting our data to time series regression as seen here it shows no cycle nor seasonality but shows an increasingly positive trend. The SAS output here shows the time series model is significant because the P-value is less than alpha, Beta zero, and Beta one’s P-value is less than alpha, so they are significant for the model. In fig.3 (b), we use the Durbin Watson Statistic to detect the first-order autocorrelation of the model. It shows d is less than DL, alpha, so we reject the null hypothesis and so the errors are positively autocorrelated, thus making this model inadequate. </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6</a:t>
            </a:fld>
            <a:endParaRPr lang="en-US"/>
          </a:p>
        </p:txBody>
      </p:sp>
    </p:spTree>
    <p:extLst>
      <p:ext uri="{BB962C8B-B14F-4D97-AF65-F5344CB8AC3E}">
        <p14:creationId xmlns:p14="http://schemas.microsoft.com/office/powerpoint/2010/main" val="20683210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After performing a logarithmic transformation at order 1, the model </a:t>
            </a:r>
            <a:r>
              <a:rPr lang="en-US" sz="1200" b="1" kern="1200" dirty="0">
                <a:solidFill>
                  <a:schemeClr val="tx1"/>
                </a:solidFill>
                <a:effectLst/>
                <a:latin typeface="+mn-lt"/>
                <a:ea typeface="+mn-ea"/>
                <a:cs typeface="+mn-cs"/>
              </a:rPr>
              <a:t>z</a:t>
            </a:r>
            <a:r>
              <a:rPr lang="en-US" sz="1200" b="1" kern="1200" baseline="-25000" dirty="0">
                <a:solidFill>
                  <a:schemeClr val="tx1"/>
                </a:solidFill>
                <a:effectLst/>
                <a:latin typeface="+mn-lt"/>
                <a:ea typeface="+mn-ea"/>
                <a:cs typeface="+mn-cs"/>
              </a:rPr>
              <a:t>t </a:t>
            </a:r>
            <a:r>
              <a:rPr lang="en-US" sz="1200" b="1" kern="1200" dirty="0">
                <a:solidFill>
                  <a:schemeClr val="tx1"/>
                </a:solidFill>
                <a:effectLst/>
                <a:latin typeface="+mn-lt"/>
                <a:ea typeface="+mn-ea"/>
                <a:cs typeface="+mn-cs"/>
              </a:rPr>
              <a:t>= δ(delta) + a</a:t>
            </a:r>
            <a:r>
              <a:rPr lang="en-US" sz="1200" b="1" kern="1200" baseline="-25000" dirty="0">
                <a:solidFill>
                  <a:schemeClr val="tx1"/>
                </a:solidFill>
                <a:effectLst/>
                <a:latin typeface="+mn-lt"/>
                <a:ea typeface="+mn-ea"/>
                <a:cs typeface="+mn-cs"/>
              </a:rPr>
              <a:t>t </a:t>
            </a:r>
            <a:r>
              <a:rPr lang="en-US" sz="1200" kern="1200" baseline="-250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is an adequate model because the values of Q with the Ljung-Box test are greater than alpha.</a:t>
            </a:r>
            <a:r>
              <a:rPr lang="en-US" dirty="0">
                <a:effectLst/>
              </a:rPr>
              <a:t> </a:t>
            </a:r>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7</a:t>
            </a:fld>
            <a:endParaRPr lang="en-US"/>
          </a:p>
        </p:txBody>
      </p:sp>
    </p:spTree>
    <p:extLst>
      <p:ext uri="{BB962C8B-B14F-4D97-AF65-F5344CB8AC3E}">
        <p14:creationId xmlns:p14="http://schemas.microsoft.com/office/powerpoint/2010/main" val="21956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In point estimation prediction, a model must be transformed to have linear parameters and the growth curve model does this by taking the logarithms on both sides. The Durbin-Watson statistic for this model is .094 and shows evidence that the error terms for this model display first-order autocorrelation. SAS output shows the p-values are less than alpha and are therefore significant.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I’ll pass it on to Lilian to talk about Decomposition.</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8</a:t>
            </a:fld>
            <a:endParaRPr lang="en-US"/>
          </a:p>
        </p:txBody>
      </p:sp>
    </p:spTree>
    <p:extLst>
      <p:ext uri="{BB962C8B-B14F-4D97-AF65-F5344CB8AC3E}">
        <p14:creationId xmlns:p14="http://schemas.microsoft.com/office/powerpoint/2010/main" val="190788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LILIAN:</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To forecast time series that exhibit trend and seasonal effects, decomposition models such as multiplicative and additive decomposition models can be modeled adequately using moving averages and centered moving averages to eliminate such seasonal variations and irregular fluctuations. Multiplicative is useful when seasonal variation increases over time and additive are useful when the seasonal variation is relatively constant over time. Before decomposing the time series, we used the monthly dataset to apply it to the multiplicative model. The SAS output can be seen in fig. 5. and with a p-value, a little over alpha, and a very low R</a:t>
            </a:r>
            <a:r>
              <a:rPr lang="en-US" sz="1200" kern="1200" baseline="30000" dirty="0">
                <a:solidFill>
                  <a:schemeClr val="tx1"/>
                </a:solidFill>
                <a:effectLst/>
                <a:latin typeface="+mn-lt"/>
                <a:ea typeface="+mn-ea"/>
                <a:cs typeface="+mn-cs"/>
              </a:rPr>
              <a:t>2 </a:t>
            </a:r>
            <a:r>
              <a:rPr lang="en-US" sz="1200" kern="1200" dirty="0">
                <a:solidFill>
                  <a:schemeClr val="tx1"/>
                </a:solidFill>
                <a:effectLst/>
                <a:latin typeface="+mn-lt"/>
                <a:ea typeface="+mn-ea"/>
                <a:cs typeface="+mn-cs"/>
              </a:rPr>
              <a:t>signifies that this model is not adequate.</a:t>
            </a:r>
          </a:p>
          <a:p>
            <a:endParaRPr lang="en-US" dirty="0"/>
          </a:p>
        </p:txBody>
      </p:sp>
      <p:sp>
        <p:nvSpPr>
          <p:cNvPr id="4" name="Slide Number Placeholder 3"/>
          <p:cNvSpPr>
            <a:spLocks noGrp="1"/>
          </p:cNvSpPr>
          <p:nvPr>
            <p:ph type="sldNum" sz="quarter" idx="5"/>
          </p:nvPr>
        </p:nvSpPr>
        <p:spPr/>
        <p:txBody>
          <a:bodyPr/>
          <a:lstStyle/>
          <a:p>
            <a:fld id="{2EFA058C-A40B-1742-851A-A6E266E55766}" type="slidenum">
              <a:rPr lang="en-US" smtClean="0"/>
              <a:t>9</a:t>
            </a:fld>
            <a:endParaRPr lang="en-US"/>
          </a:p>
        </p:txBody>
      </p:sp>
    </p:spTree>
    <p:extLst>
      <p:ext uri="{BB962C8B-B14F-4D97-AF65-F5344CB8AC3E}">
        <p14:creationId xmlns:p14="http://schemas.microsoft.com/office/powerpoint/2010/main" val="36108681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LILIAN:</a:t>
            </a:r>
          </a:p>
          <a:p>
            <a:r>
              <a:rPr lang="en-US" sz="1200" kern="1200" dirty="0">
                <a:solidFill>
                  <a:schemeClr val="tx1"/>
                </a:solidFill>
                <a:effectLst/>
                <a:latin typeface="+mn-lt"/>
                <a:ea typeface="+mn-ea"/>
                <a:cs typeface="+mn-cs"/>
              </a:rPr>
              <a:t>Exponential Smoothing is useful when a time series changes over time, has trend and seasonal factors because it gives higher weight on the most recent observed values. We trained our data using three models: Simple Linear, Winter’s, and Holt Exponential Smoothing. Table 1 shows the comparison of how the three models fit our dataset using R squared, AIC, SBC &amp; MSE . Linear Holt’s Exponential Smoothing model fared better than the other two models when fitting the model to the time series because it has the highest R</a:t>
            </a:r>
            <a:r>
              <a:rPr lang="en-US" sz="1200" kern="1200" baseline="30000" dirty="0">
                <a:solidFill>
                  <a:schemeClr val="tx1"/>
                </a:solidFill>
                <a:effectLst/>
                <a:latin typeface="+mn-lt"/>
                <a:ea typeface="+mn-ea"/>
                <a:cs typeface="+mn-cs"/>
              </a:rPr>
              <a:t>2</a:t>
            </a:r>
            <a:r>
              <a:rPr lang="en-US" sz="1200" kern="1200" dirty="0">
                <a:solidFill>
                  <a:schemeClr val="tx1"/>
                </a:solidFill>
                <a:effectLst/>
                <a:latin typeface="+mn-lt"/>
                <a:ea typeface="+mn-ea"/>
                <a:cs typeface="+mn-cs"/>
              </a:rPr>
              <a:t> and least errors. This model is useful for a series with trend but no seasonal variation.  Table 2 shows the performance values, as you can see the R2 were significantly less but the model with the least error is the Simple exponential smoothing model.</a:t>
            </a:r>
          </a:p>
        </p:txBody>
      </p:sp>
      <p:sp>
        <p:nvSpPr>
          <p:cNvPr id="4" name="Slide Number Placeholder 3"/>
          <p:cNvSpPr>
            <a:spLocks noGrp="1"/>
          </p:cNvSpPr>
          <p:nvPr>
            <p:ph type="sldNum" sz="quarter" idx="5"/>
          </p:nvPr>
        </p:nvSpPr>
        <p:spPr/>
        <p:txBody>
          <a:bodyPr/>
          <a:lstStyle/>
          <a:p>
            <a:fld id="{2EFA058C-A40B-1742-851A-A6E266E55766}" type="slidenum">
              <a:rPr lang="en-US" smtClean="0"/>
              <a:t>10</a:t>
            </a:fld>
            <a:endParaRPr lang="en-US"/>
          </a:p>
        </p:txBody>
      </p:sp>
    </p:spTree>
    <p:extLst>
      <p:ext uri="{BB962C8B-B14F-4D97-AF65-F5344CB8AC3E}">
        <p14:creationId xmlns:p14="http://schemas.microsoft.com/office/powerpoint/2010/main" val="2246951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notesSlide" Target="../notesSlides/notesSlide9.xml"/><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3.png"/><Relationship Id="rId11" Type="http://schemas.openxmlformats.org/officeDocument/2006/relationships/image" Target="../media/image7.png"/><Relationship Id="rId5" Type="http://schemas.openxmlformats.org/officeDocument/2006/relationships/image" Target="../media/image2.svg"/><Relationship Id="rId10" Type="http://schemas.openxmlformats.org/officeDocument/2006/relationships/image" Target="../media/image9.svg"/><Relationship Id="rId4" Type="http://schemas.openxmlformats.org/officeDocument/2006/relationships/image" Target="../media/image1.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33.png"/><Relationship Id="rId3" Type="http://schemas.openxmlformats.org/officeDocument/2006/relationships/image" Target="../media/image1.png"/><Relationship Id="rId7" Type="http://schemas.openxmlformats.org/officeDocument/2006/relationships/image" Target="../media/image30.svg"/><Relationship Id="rId12"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1.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9.sv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5.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5.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37.pn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35.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png"/><Relationship Id="rId10" Type="http://schemas.openxmlformats.org/officeDocument/2006/relationships/image" Target="../media/image39.png"/><Relationship Id="rId4" Type="http://schemas.openxmlformats.org/officeDocument/2006/relationships/image" Target="../media/image2.svg"/><Relationship Id="rId9" Type="http://schemas.openxmlformats.org/officeDocument/2006/relationships/image" Target="../media/image38.png"/></Relationships>
</file>

<file path=ppt/slides/_rels/slide1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1.pn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41.sv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png"/><Relationship Id="rId10" Type="http://schemas.openxmlformats.org/officeDocument/2006/relationships/image" Target="../media/image44.png"/><Relationship Id="rId4" Type="http://schemas.openxmlformats.org/officeDocument/2006/relationships/image" Target="../media/image2.svg"/><Relationship Id="rId9"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png"/><Relationship Id="rId7" Type="http://schemas.openxmlformats.org/officeDocument/2006/relationships/image" Target="../media/image9.svg"/><Relationship Id="rId12"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47.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46.sv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3.png"/><Relationship Id="rId4" Type="http://schemas.openxmlformats.org/officeDocument/2006/relationships/image" Target="../media/image2.sv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7.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png"/><Relationship Id="rId10" Type="http://schemas.openxmlformats.org/officeDocument/2006/relationships/image" Target="../media/image11.svg"/><Relationship Id="rId4" Type="http://schemas.openxmlformats.org/officeDocument/2006/relationships/image" Target="../media/image2.sv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9.svg"/><Relationship Id="rId12"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15.svg"/><Relationship Id="rId5" Type="http://schemas.openxmlformats.org/officeDocument/2006/relationships/image" Target="../media/image3.png"/><Relationship Id="rId10" Type="http://schemas.openxmlformats.org/officeDocument/2006/relationships/image" Target="../media/image14.png"/><Relationship Id="rId4" Type="http://schemas.openxmlformats.org/officeDocument/2006/relationships/image" Target="../media/image2.svg"/><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0.png"/><Relationship Id="rId5" Type="http://schemas.openxmlformats.org/officeDocument/2006/relationships/image" Target="../media/image7.png"/><Relationship Id="rId10" Type="http://schemas.openxmlformats.org/officeDocument/2006/relationships/image" Target="../media/image19.png"/><Relationship Id="rId4" Type="http://schemas.openxmlformats.org/officeDocument/2006/relationships/image" Target="../media/image2.sv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24.png"/><Relationship Id="rId5" Type="http://schemas.openxmlformats.org/officeDocument/2006/relationships/image" Target="../media/image7.png"/><Relationship Id="rId10" Type="http://schemas.openxmlformats.org/officeDocument/2006/relationships/image" Target="../media/image23.png"/><Relationship Id="rId4" Type="http://schemas.openxmlformats.org/officeDocument/2006/relationships/image" Target="../media/image2.sv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png"/><Relationship Id="rId7" Type="http://schemas.openxmlformats.org/officeDocument/2006/relationships/image" Target="../media/image26.svg"/><Relationship Id="rId12"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5.png"/><Relationship Id="rId11" Type="http://schemas.openxmlformats.org/officeDocument/2006/relationships/image" Target="../media/image27.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svg"/><Relationship Id="rId9"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76200" y="-114300"/>
            <a:ext cx="18409270" cy="10439400"/>
          </a:xfrm>
          <a:prstGeom prst="rect">
            <a:avLst/>
          </a:prstGeom>
        </p:spPr>
      </p:pic>
      <p:sp>
        <p:nvSpPr>
          <p:cNvPr id="5" name="TextBox 5"/>
          <p:cNvSpPr txBox="1"/>
          <p:nvPr/>
        </p:nvSpPr>
        <p:spPr>
          <a:xfrm>
            <a:off x="1875626" y="2933700"/>
            <a:ext cx="15092864" cy="3789646"/>
          </a:xfrm>
          <a:prstGeom prst="rect">
            <a:avLst/>
          </a:prstGeom>
        </p:spPr>
        <p:txBody>
          <a:bodyPr lIns="0" tIns="0" rIns="0" bIns="0" rtlCol="0" anchor="t">
            <a:spAutoFit/>
          </a:bodyPr>
          <a:lstStyle/>
          <a:p>
            <a:pPr algn="ctr">
              <a:lnSpc>
                <a:spcPts val="14730"/>
              </a:lnSpc>
            </a:pPr>
            <a:r>
              <a:rPr lang="en-US" sz="13767" spc="206" dirty="0">
                <a:solidFill>
                  <a:srgbClr val="FFFFFF"/>
                </a:solidFill>
                <a:latin typeface="Muli Bold"/>
              </a:rPr>
              <a:t>Cryptocurrency Price Forecasting</a:t>
            </a:r>
          </a:p>
        </p:txBody>
      </p:sp>
      <p:sp>
        <p:nvSpPr>
          <p:cNvPr id="6" name="TextBox 6"/>
          <p:cNvSpPr txBox="1"/>
          <p:nvPr/>
        </p:nvSpPr>
        <p:spPr>
          <a:xfrm>
            <a:off x="10319012" y="8939029"/>
            <a:ext cx="6902188" cy="530915"/>
          </a:xfrm>
          <a:prstGeom prst="rect">
            <a:avLst/>
          </a:prstGeom>
        </p:spPr>
        <p:txBody>
          <a:bodyPr wrap="square" lIns="0" tIns="0" rIns="0" bIns="0" rtlCol="0" anchor="t">
            <a:spAutoFit/>
          </a:bodyPr>
          <a:lstStyle/>
          <a:p>
            <a:pPr algn="r">
              <a:lnSpc>
                <a:spcPts val="4480"/>
              </a:lnSpc>
              <a:spcBef>
                <a:spcPct val="0"/>
              </a:spcBef>
            </a:pPr>
            <a:r>
              <a:rPr lang="en-US" sz="3200" dirty="0">
                <a:solidFill>
                  <a:srgbClr val="FFFFFF"/>
                </a:solidFill>
                <a:latin typeface="Muli Regular"/>
              </a:rPr>
              <a:t>Group 11- Rifhad Pirani &amp; Lilian Hall</a:t>
            </a:r>
          </a:p>
        </p:txBody>
      </p:sp>
      <p:pic>
        <p:nvPicPr>
          <p:cNvPr id="8" name="Picture 7" descr="Text, logo&#10;&#10;Description automatically generated">
            <a:extLst>
              <a:ext uri="{FF2B5EF4-FFF2-40B4-BE49-F238E27FC236}">
                <a16:creationId xmlns:a16="http://schemas.microsoft.com/office/drawing/2014/main" id="{A8B6BAC7-FD26-C84A-BE45-475AAA45CF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pic>
        <p:nvPicPr>
          <p:cNvPr id="14" name="Picture 13" descr="A picture containing text, clipart&#10;&#10;Description automatically generated">
            <a:extLst>
              <a:ext uri="{FF2B5EF4-FFF2-40B4-BE49-F238E27FC236}">
                <a16:creationId xmlns:a16="http://schemas.microsoft.com/office/drawing/2014/main" id="{50ACC539-C7F4-8F4B-9C1A-59C0D3C0C98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31755" y="1165208"/>
            <a:ext cx="7824490" cy="158241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4">
            <a:alphaModFix amt="9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1905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730599" y="733877"/>
            <a:ext cx="10826801"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Exponential Smoothing</a:t>
            </a:r>
          </a:p>
        </p:txBody>
      </p:sp>
      <p:sp>
        <p:nvSpPr>
          <p:cNvPr id="9" name="TextBox 5">
            <a:extLst>
              <a:ext uri="{FF2B5EF4-FFF2-40B4-BE49-F238E27FC236}">
                <a16:creationId xmlns:a16="http://schemas.microsoft.com/office/drawing/2014/main" id="{FE190D8A-1961-E44E-8EAF-D713546F31AC}"/>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9</a:t>
            </a:r>
            <a:endParaRPr lang="en-US" sz="7200" spc="206" dirty="0">
              <a:solidFill>
                <a:srgbClr val="FFFFFF"/>
              </a:solidFill>
              <a:latin typeface="Muli Bold"/>
            </a:endParaRPr>
          </a:p>
        </p:txBody>
      </p:sp>
      <p:pic>
        <p:nvPicPr>
          <p:cNvPr id="10" name="Picture 9">
            <a:extLst>
              <a:ext uri="{FF2B5EF4-FFF2-40B4-BE49-F238E27FC236}">
                <a16:creationId xmlns:a16="http://schemas.microsoft.com/office/drawing/2014/main" id="{73E9785C-A263-9B4A-B515-CB87895D30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50401" y="817749"/>
            <a:ext cx="2431198" cy="2431198"/>
          </a:xfrm>
          <a:prstGeom prst="rect">
            <a:avLst/>
          </a:prstGeom>
        </p:spPr>
      </p:pic>
      <p:pic>
        <p:nvPicPr>
          <p:cNvPr id="12" name="Picture 3">
            <a:extLst>
              <a:ext uri="{FF2B5EF4-FFF2-40B4-BE49-F238E27FC236}">
                <a16:creationId xmlns:a16="http://schemas.microsoft.com/office/drawing/2014/main" id="{591107B5-6BA8-F047-942F-1AA606E705A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2801600" y="228946"/>
            <a:ext cx="5029200" cy="1009863"/>
          </a:xfrm>
          <a:prstGeom prst="rect">
            <a:avLst/>
          </a:prstGeom>
        </p:spPr>
      </p:pic>
      <p:pic>
        <p:nvPicPr>
          <p:cNvPr id="13" name="Picture 12">
            <a:extLst>
              <a:ext uri="{FF2B5EF4-FFF2-40B4-BE49-F238E27FC236}">
                <a16:creationId xmlns:a16="http://schemas.microsoft.com/office/drawing/2014/main" id="{C0491D8A-FA8F-084A-9BA6-7C3FDC06EB64}"/>
              </a:ext>
            </a:extLst>
          </p:cNvPr>
          <p:cNvPicPr>
            <a:picLocks noChangeAspect="1"/>
          </p:cNvPicPr>
          <p:nvPr/>
        </p:nvPicPr>
        <p:blipFill>
          <a:blip r:embed="rId11">
            <a:alphaModFix amt="33000"/>
            <a:extLst>
              <a:ext uri="{28A0092B-C50C-407E-A947-70E740481C1C}">
                <a14:useLocalDpi xmlns:a14="http://schemas.microsoft.com/office/drawing/2010/main" val="0"/>
              </a:ext>
            </a:extLst>
          </a:blip>
          <a:stretch>
            <a:fillRect/>
          </a:stretch>
        </p:blipFill>
        <p:spPr>
          <a:xfrm>
            <a:off x="6095999" y="152466"/>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graphicFrame>
        <p:nvGraphicFramePr>
          <p:cNvPr id="16" name="Table 16">
            <a:extLst>
              <a:ext uri="{FF2B5EF4-FFF2-40B4-BE49-F238E27FC236}">
                <a16:creationId xmlns:a16="http://schemas.microsoft.com/office/drawing/2014/main" id="{22A87843-8AEB-9E48-9CDD-D37EE4A2050B}"/>
              </a:ext>
            </a:extLst>
          </p:cNvPr>
          <p:cNvGraphicFramePr>
            <a:graphicFrameLocks noGrp="1"/>
          </p:cNvGraphicFramePr>
          <p:nvPr>
            <p:extLst>
              <p:ext uri="{D42A27DB-BD31-4B8C-83A1-F6EECF244321}">
                <p14:modId xmlns:p14="http://schemas.microsoft.com/office/powerpoint/2010/main" val="2802882535"/>
              </p:ext>
            </p:extLst>
          </p:nvPr>
        </p:nvGraphicFramePr>
        <p:xfrm>
          <a:off x="550343" y="4683368"/>
          <a:ext cx="7698684" cy="3253962"/>
        </p:xfrm>
        <a:graphic>
          <a:graphicData uri="http://schemas.openxmlformats.org/drawingml/2006/table">
            <a:tbl>
              <a:tblPr firstRow="1" bandRow="1">
                <a:tableStyleId>{5C22544A-7EE6-4342-B048-85BDC9FD1C3A}</a:tableStyleId>
              </a:tblPr>
              <a:tblGrid>
                <a:gridCol w="1800682">
                  <a:extLst>
                    <a:ext uri="{9D8B030D-6E8A-4147-A177-3AD203B41FA5}">
                      <a16:colId xmlns:a16="http://schemas.microsoft.com/office/drawing/2014/main" val="1513045711"/>
                    </a:ext>
                  </a:extLst>
                </a:gridCol>
                <a:gridCol w="1261246">
                  <a:extLst>
                    <a:ext uri="{9D8B030D-6E8A-4147-A177-3AD203B41FA5}">
                      <a16:colId xmlns:a16="http://schemas.microsoft.com/office/drawing/2014/main" val="2946591140"/>
                    </a:ext>
                  </a:extLst>
                </a:gridCol>
                <a:gridCol w="1645529">
                  <a:extLst>
                    <a:ext uri="{9D8B030D-6E8A-4147-A177-3AD203B41FA5}">
                      <a16:colId xmlns:a16="http://schemas.microsoft.com/office/drawing/2014/main" val="1501212771"/>
                    </a:ext>
                  </a:extLst>
                </a:gridCol>
                <a:gridCol w="1676400">
                  <a:extLst>
                    <a:ext uri="{9D8B030D-6E8A-4147-A177-3AD203B41FA5}">
                      <a16:colId xmlns:a16="http://schemas.microsoft.com/office/drawing/2014/main" val="1487127166"/>
                    </a:ext>
                  </a:extLst>
                </a:gridCol>
                <a:gridCol w="1314827">
                  <a:extLst>
                    <a:ext uri="{9D8B030D-6E8A-4147-A177-3AD203B41FA5}">
                      <a16:colId xmlns:a16="http://schemas.microsoft.com/office/drawing/2014/main" val="2114091174"/>
                    </a:ext>
                  </a:extLst>
                </a:gridCol>
              </a:tblGrid>
              <a:tr h="777215">
                <a:tc>
                  <a:txBody>
                    <a:bodyPr/>
                    <a:lstStyle/>
                    <a:p>
                      <a:endParaRPr lang="en-US" sz="2400" b="1" dirty="0">
                        <a:solidFill>
                          <a:schemeClr val="tx1"/>
                        </a:solidFill>
                      </a:endParaRPr>
                    </a:p>
                  </a:txBody>
                  <a:tcPr/>
                </a:tc>
                <a:tc>
                  <a:txBody>
                    <a:bodyPr/>
                    <a:lstStyle/>
                    <a:p>
                      <a:pPr algn="ctr"/>
                      <a:r>
                        <a:rPr lang="en-US" sz="2400" b="1" dirty="0">
                          <a:solidFill>
                            <a:schemeClr val="tx1"/>
                          </a:solidFill>
                        </a:rPr>
                        <a:t>R</a:t>
                      </a:r>
                      <a:r>
                        <a:rPr lang="en-US" sz="2400" b="1" baseline="30000" dirty="0">
                          <a:solidFill>
                            <a:schemeClr val="tx1"/>
                          </a:solidFill>
                        </a:rPr>
                        <a:t>2</a:t>
                      </a:r>
                      <a:endParaRPr lang="en-US" sz="2400" b="1" dirty="0">
                        <a:solidFill>
                          <a:schemeClr val="tx1"/>
                        </a:solidFill>
                      </a:endParaRPr>
                    </a:p>
                  </a:txBody>
                  <a:tcPr anchor="ctr"/>
                </a:tc>
                <a:tc>
                  <a:txBody>
                    <a:bodyPr/>
                    <a:lstStyle/>
                    <a:p>
                      <a:pPr algn="ctr"/>
                      <a:r>
                        <a:rPr lang="en-US" sz="2400" b="1" dirty="0">
                          <a:solidFill>
                            <a:schemeClr val="tx1"/>
                          </a:solidFill>
                        </a:rPr>
                        <a:t>AIC</a:t>
                      </a:r>
                    </a:p>
                  </a:txBody>
                  <a:tcPr anchor="ctr"/>
                </a:tc>
                <a:tc>
                  <a:txBody>
                    <a:bodyPr/>
                    <a:lstStyle/>
                    <a:p>
                      <a:pPr algn="ctr"/>
                      <a:r>
                        <a:rPr lang="en-US" sz="2400" b="1" dirty="0">
                          <a:solidFill>
                            <a:schemeClr val="tx1"/>
                          </a:solidFill>
                        </a:rPr>
                        <a:t>SBC</a:t>
                      </a:r>
                    </a:p>
                  </a:txBody>
                  <a:tcPr anchor="ctr"/>
                </a:tc>
                <a:tc>
                  <a:txBody>
                    <a:bodyPr/>
                    <a:lstStyle/>
                    <a:p>
                      <a:pPr algn="ctr"/>
                      <a:r>
                        <a:rPr lang="en-US" sz="2400" b="1" dirty="0">
                          <a:solidFill>
                            <a:schemeClr val="tx1"/>
                          </a:solidFill>
                        </a:rPr>
                        <a:t>MSE</a:t>
                      </a:r>
                    </a:p>
                  </a:txBody>
                  <a:tcPr anchor="ctr"/>
                </a:tc>
                <a:extLst>
                  <a:ext uri="{0D108BD9-81ED-4DB2-BD59-A6C34878D82A}">
                    <a16:rowId xmlns:a16="http://schemas.microsoft.com/office/drawing/2014/main" val="262604391"/>
                  </a:ext>
                </a:extLst>
              </a:tr>
              <a:tr h="777215">
                <a:tc>
                  <a:txBody>
                    <a:bodyPr/>
                    <a:lstStyle/>
                    <a:p>
                      <a:pPr algn="ctr"/>
                      <a:r>
                        <a:rPr lang="en-US" sz="2400" b="1" dirty="0">
                          <a:solidFill>
                            <a:schemeClr val="tx1"/>
                          </a:solidFill>
                        </a:rPr>
                        <a:t>Simple </a:t>
                      </a:r>
                    </a:p>
                  </a:txBody>
                  <a:tcPr anchor="ctr"/>
                </a:tc>
                <a:tc>
                  <a:txBody>
                    <a:bodyPr/>
                    <a:lstStyle/>
                    <a:p>
                      <a:pPr algn="ctr"/>
                      <a:r>
                        <a:rPr lang="en-US" sz="2400" b="1" dirty="0">
                          <a:solidFill>
                            <a:schemeClr val="tx1"/>
                          </a:solidFill>
                        </a:rPr>
                        <a:t>94.06%</a:t>
                      </a:r>
                    </a:p>
                  </a:txBody>
                  <a:tcPr anchor="ctr"/>
                </a:tc>
                <a:tc>
                  <a:txBody>
                    <a:bodyPr/>
                    <a:lstStyle/>
                    <a:p>
                      <a:pPr algn="ctr"/>
                      <a:r>
                        <a:rPr lang="en-US" sz="2400" b="1" dirty="0">
                          <a:solidFill>
                            <a:schemeClr val="tx1"/>
                          </a:solidFill>
                        </a:rPr>
                        <a:t>-675.4494</a:t>
                      </a:r>
                    </a:p>
                  </a:txBody>
                  <a:tcPr anchor="ctr"/>
                </a:tc>
                <a:tc>
                  <a:txBody>
                    <a:bodyPr/>
                    <a:lstStyle/>
                    <a:p>
                      <a:pPr algn="ctr"/>
                      <a:r>
                        <a:rPr lang="en-US" sz="2400" b="1" dirty="0">
                          <a:solidFill>
                            <a:schemeClr val="tx1"/>
                          </a:solidFill>
                        </a:rPr>
                        <a:t>-672.4125</a:t>
                      </a:r>
                    </a:p>
                  </a:txBody>
                  <a:tcPr anchor="ctr"/>
                </a:tc>
                <a:tc>
                  <a:txBody>
                    <a:bodyPr/>
                    <a:lstStyle/>
                    <a:p>
                      <a:pPr algn="ctr"/>
                      <a:r>
                        <a:rPr lang="en-US" sz="2400" b="1" dirty="0">
                          <a:solidFill>
                            <a:schemeClr val="tx1"/>
                          </a:solidFill>
                        </a:rPr>
                        <a:t>.0123</a:t>
                      </a:r>
                    </a:p>
                  </a:txBody>
                  <a:tcPr anchor="ctr"/>
                </a:tc>
                <a:extLst>
                  <a:ext uri="{0D108BD9-81ED-4DB2-BD59-A6C34878D82A}">
                    <a16:rowId xmlns:a16="http://schemas.microsoft.com/office/drawing/2014/main" val="195474695"/>
                  </a:ext>
                </a:extLst>
              </a:tr>
              <a:tr h="777215">
                <a:tc>
                  <a:txBody>
                    <a:bodyPr/>
                    <a:lstStyle/>
                    <a:p>
                      <a:pPr algn="ctr"/>
                      <a:r>
                        <a:rPr lang="en-US" sz="2400" b="1" dirty="0">
                          <a:solidFill>
                            <a:schemeClr val="tx1"/>
                          </a:solidFill>
                        </a:rPr>
                        <a:t>Linear Holt’s </a:t>
                      </a:r>
                    </a:p>
                  </a:txBody>
                  <a:tcPr anchor="ctr"/>
                </a:tc>
                <a:tc>
                  <a:txBody>
                    <a:bodyPr/>
                    <a:lstStyle/>
                    <a:p>
                      <a:pPr algn="ctr"/>
                      <a:r>
                        <a:rPr lang="en-US" sz="2400" b="1" dirty="0">
                          <a:solidFill>
                            <a:schemeClr val="tx1"/>
                          </a:solidFill>
                        </a:rPr>
                        <a:t>94.15%</a:t>
                      </a:r>
                    </a:p>
                  </a:txBody>
                  <a:tcPr anchor="ctr"/>
                </a:tc>
                <a:tc>
                  <a:txBody>
                    <a:bodyPr/>
                    <a:lstStyle/>
                    <a:p>
                      <a:pPr algn="ctr"/>
                      <a:r>
                        <a:rPr lang="en-US" sz="2400" b="1" dirty="0">
                          <a:solidFill>
                            <a:schemeClr val="tx1"/>
                          </a:solidFill>
                        </a:rPr>
                        <a:t>-675.1774</a:t>
                      </a:r>
                    </a:p>
                  </a:txBody>
                  <a:tcPr anchor="ctr"/>
                </a:tc>
                <a:tc>
                  <a:txBody>
                    <a:bodyPr/>
                    <a:lstStyle/>
                    <a:p>
                      <a:pPr algn="ctr"/>
                      <a:r>
                        <a:rPr lang="en-US" sz="2400" b="1" dirty="0">
                          <a:solidFill>
                            <a:schemeClr val="tx1"/>
                          </a:solidFill>
                        </a:rPr>
                        <a:t>-669.1041</a:t>
                      </a:r>
                    </a:p>
                  </a:txBody>
                  <a:tcPr anchor="ctr"/>
                </a:tc>
                <a:tc>
                  <a:txBody>
                    <a:bodyPr/>
                    <a:lstStyle/>
                    <a:p>
                      <a:pPr algn="ctr"/>
                      <a:r>
                        <a:rPr lang="en-US" sz="2400" b="1" dirty="0">
                          <a:solidFill>
                            <a:schemeClr val="tx1"/>
                          </a:solidFill>
                        </a:rPr>
                        <a:t>.0122</a:t>
                      </a:r>
                    </a:p>
                  </a:txBody>
                  <a:tcPr anchor="ctr"/>
                </a:tc>
                <a:extLst>
                  <a:ext uri="{0D108BD9-81ED-4DB2-BD59-A6C34878D82A}">
                    <a16:rowId xmlns:a16="http://schemas.microsoft.com/office/drawing/2014/main" val="1438635124"/>
                  </a:ext>
                </a:extLst>
              </a:tr>
              <a:tr h="922317">
                <a:tc>
                  <a:txBody>
                    <a:bodyPr/>
                    <a:lstStyle/>
                    <a:p>
                      <a:pPr algn="ctr"/>
                      <a:r>
                        <a:rPr lang="en-US" sz="2400" b="1" dirty="0">
                          <a:solidFill>
                            <a:schemeClr val="tx1"/>
                          </a:solidFill>
                        </a:rPr>
                        <a:t>Winter’s</a:t>
                      </a:r>
                    </a:p>
                  </a:txBody>
                  <a:tcPr anchor="ctr"/>
                </a:tc>
                <a:tc>
                  <a:txBody>
                    <a:bodyPr/>
                    <a:lstStyle/>
                    <a:p>
                      <a:pPr algn="ctr"/>
                      <a:r>
                        <a:rPr lang="en-US" sz="2400" b="1" dirty="0">
                          <a:solidFill>
                            <a:schemeClr val="tx1"/>
                          </a:solidFill>
                        </a:rPr>
                        <a:t>93.71%</a:t>
                      </a:r>
                    </a:p>
                  </a:txBody>
                  <a:tcPr anchor="ctr"/>
                </a:tc>
                <a:tc>
                  <a:txBody>
                    <a:bodyPr/>
                    <a:lstStyle/>
                    <a:p>
                      <a:pPr algn="ctr"/>
                      <a:r>
                        <a:rPr lang="en-US" sz="2400" b="1" dirty="0">
                          <a:solidFill>
                            <a:schemeClr val="tx1"/>
                          </a:solidFill>
                        </a:rPr>
                        <a:t>-662.15658</a:t>
                      </a:r>
                    </a:p>
                  </a:txBody>
                  <a:tcPr anchor="ctr"/>
                </a:tc>
                <a:tc>
                  <a:txBody>
                    <a:bodyPr/>
                    <a:lstStyle/>
                    <a:p>
                      <a:pPr algn="ctr"/>
                      <a:r>
                        <a:rPr lang="en-US" sz="2400" b="1" dirty="0">
                          <a:solidFill>
                            <a:schemeClr val="tx1"/>
                          </a:solidFill>
                        </a:rPr>
                        <a:t>-653.04572</a:t>
                      </a:r>
                    </a:p>
                  </a:txBody>
                  <a:tcPr anchor="ctr"/>
                </a:tc>
                <a:tc>
                  <a:txBody>
                    <a:bodyPr/>
                    <a:lstStyle/>
                    <a:p>
                      <a:pPr algn="ctr"/>
                      <a:r>
                        <a:rPr lang="en-US" sz="2400" b="1" dirty="0">
                          <a:solidFill>
                            <a:schemeClr val="tx1"/>
                          </a:solidFill>
                        </a:rPr>
                        <a:t>.0131</a:t>
                      </a:r>
                    </a:p>
                  </a:txBody>
                  <a:tcPr anchor="ctr"/>
                </a:tc>
                <a:extLst>
                  <a:ext uri="{0D108BD9-81ED-4DB2-BD59-A6C34878D82A}">
                    <a16:rowId xmlns:a16="http://schemas.microsoft.com/office/drawing/2014/main" val="2061373599"/>
                  </a:ext>
                </a:extLst>
              </a:tr>
            </a:tbl>
          </a:graphicData>
        </a:graphic>
      </p:graphicFrame>
      <p:sp>
        <p:nvSpPr>
          <p:cNvPr id="17" name="Rectangle 16">
            <a:extLst>
              <a:ext uri="{FF2B5EF4-FFF2-40B4-BE49-F238E27FC236}">
                <a16:creationId xmlns:a16="http://schemas.microsoft.com/office/drawing/2014/main" id="{161D1235-8BE5-364E-9CC2-CB952D480216}"/>
              </a:ext>
            </a:extLst>
          </p:cNvPr>
          <p:cNvSpPr/>
          <p:nvPr/>
        </p:nvSpPr>
        <p:spPr>
          <a:xfrm>
            <a:off x="3184085" y="3843069"/>
            <a:ext cx="3332509" cy="674095"/>
          </a:xfrm>
          <a:prstGeom prst="rect">
            <a:avLst/>
          </a:prstGeom>
        </p:spPr>
        <p:txBody>
          <a:bodyPr wrap="square">
            <a:spAutoFit/>
          </a:bodyPr>
          <a:lstStyle/>
          <a:p>
            <a:pPr algn="ctr">
              <a:lnSpc>
                <a:spcPts val="4480"/>
              </a:lnSpc>
              <a:spcBef>
                <a:spcPct val="0"/>
              </a:spcBef>
            </a:pPr>
            <a:r>
              <a:rPr lang="en-US" sz="4400" dirty="0">
                <a:solidFill>
                  <a:schemeClr val="bg1"/>
                </a:solidFill>
              </a:rPr>
              <a:t>Table 1 - Fit</a:t>
            </a:r>
          </a:p>
        </p:txBody>
      </p:sp>
      <p:sp>
        <p:nvSpPr>
          <p:cNvPr id="18" name="Rectangle 17">
            <a:extLst>
              <a:ext uri="{FF2B5EF4-FFF2-40B4-BE49-F238E27FC236}">
                <a16:creationId xmlns:a16="http://schemas.microsoft.com/office/drawing/2014/main" id="{505E1FEA-1563-B94D-AF12-0A2D63D64BD7}"/>
              </a:ext>
            </a:extLst>
          </p:cNvPr>
          <p:cNvSpPr/>
          <p:nvPr/>
        </p:nvSpPr>
        <p:spPr>
          <a:xfrm>
            <a:off x="9998445" y="3803944"/>
            <a:ext cx="5462909" cy="674095"/>
          </a:xfrm>
          <a:prstGeom prst="rect">
            <a:avLst/>
          </a:prstGeom>
        </p:spPr>
        <p:txBody>
          <a:bodyPr wrap="square">
            <a:spAutoFit/>
          </a:bodyPr>
          <a:lstStyle/>
          <a:p>
            <a:pPr algn="ctr">
              <a:lnSpc>
                <a:spcPts val="4480"/>
              </a:lnSpc>
              <a:spcBef>
                <a:spcPct val="0"/>
              </a:spcBef>
            </a:pPr>
            <a:r>
              <a:rPr lang="en-US" sz="4400" dirty="0">
                <a:solidFill>
                  <a:schemeClr val="bg1"/>
                </a:solidFill>
              </a:rPr>
              <a:t>Table 2 - Performance</a:t>
            </a:r>
          </a:p>
        </p:txBody>
      </p:sp>
      <p:pic>
        <p:nvPicPr>
          <p:cNvPr id="20" name="Picture 19">
            <a:extLst>
              <a:ext uri="{FF2B5EF4-FFF2-40B4-BE49-F238E27FC236}">
                <a16:creationId xmlns:a16="http://schemas.microsoft.com/office/drawing/2014/main" id="{5431B054-2EA2-E940-B86E-6380594D236C}"/>
              </a:ext>
            </a:extLst>
          </p:cNvPr>
          <p:cNvPicPr>
            <a:picLocks noChangeAspect="1"/>
          </p:cNvPicPr>
          <p:nvPr/>
        </p:nvPicPr>
        <p:blipFill>
          <a:blip r:embed="rId11">
            <a:alphaModFix amt="33000"/>
            <a:extLst>
              <a:ext uri="{28A0092B-C50C-407E-A947-70E740481C1C}">
                <a14:useLocalDpi xmlns:a14="http://schemas.microsoft.com/office/drawing/2010/main" val="0"/>
              </a:ext>
            </a:extLst>
          </a:blip>
          <a:stretch>
            <a:fillRect/>
          </a:stretch>
        </p:blipFill>
        <p:spPr>
          <a:xfrm>
            <a:off x="6126317" y="207401"/>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graphicFrame>
        <p:nvGraphicFramePr>
          <p:cNvPr id="19" name="Table 16">
            <a:extLst>
              <a:ext uri="{FF2B5EF4-FFF2-40B4-BE49-F238E27FC236}">
                <a16:creationId xmlns:a16="http://schemas.microsoft.com/office/drawing/2014/main" id="{7B8165BC-220D-3242-82E2-BEA34240C172}"/>
              </a:ext>
            </a:extLst>
          </p:cNvPr>
          <p:cNvGraphicFramePr>
            <a:graphicFrameLocks noGrp="1"/>
          </p:cNvGraphicFramePr>
          <p:nvPr>
            <p:extLst>
              <p:ext uri="{D42A27DB-BD31-4B8C-83A1-F6EECF244321}">
                <p14:modId xmlns:p14="http://schemas.microsoft.com/office/powerpoint/2010/main" val="764443817"/>
              </p:ext>
            </p:extLst>
          </p:nvPr>
        </p:nvGraphicFramePr>
        <p:xfrm>
          <a:off x="8467200" y="4683369"/>
          <a:ext cx="8525400" cy="3253960"/>
        </p:xfrm>
        <a:graphic>
          <a:graphicData uri="http://schemas.openxmlformats.org/drawingml/2006/table">
            <a:tbl>
              <a:tblPr firstRow="1" bandRow="1">
                <a:tableStyleId>{5C22544A-7EE6-4342-B048-85BDC9FD1C3A}</a:tableStyleId>
              </a:tblPr>
              <a:tblGrid>
                <a:gridCol w="1994046">
                  <a:extLst>
                    <a:ext uri="{9D8B030D-6E8A-4147-A177-3AD203B41FA5}">
                      <a16:colId xmlns:a16="http://schemas.microsoft.com/office/drawing/2014/main" val="1513045711"/>
                    </a:ext>
                  </a:extLst>
                </a:gridCol>
                <a:gridCol w="1806954">
                  <a:extLst>
                    <a:ext uri="{9D8B030D-6E8A-4147-A177-3AD203B41FA5}">
                      <a16:colId xmlns:a16="http://schemas.microsoft.com/office/drawing/2014/main" val="2946591140"/>
                    </a:ext>
                  </a:extLst>
                </a:gridCol>
                <a:gridCol w="1600200">
                  <a:extLst>
                    <a:ext uri="{9D8B030D-6E8A-4147-A177-3AD203B41FA5}">
                      <a16:colId xmlns:a16="http://schemas.microsoft.com/office/drawing/2014/main" val="1501212771"/>
                    </a:ext>
                  </a:extLst>
                </a:gridCol>
                <a:gridCol w="1600200">
                  <a:extLst>
                    <a:ext uri="{9D8B030D-6E8A-4147-A177-3AD203B41FA5}">
                      <a16:colId xmlns:a16="http://schemas.microsoft.com/office/drawing/2014/main" val="1487127166"/>
                    </a:ext>
                  </a:extLst>
                </a:gridCol>
                <a:gridCol w="1524000">
                  <a:extLst>
                    <a:ext uri="{9D8B030D-6E8A-4147-A177-3AD203B41FA5}">
                      <a16:colId xmlns:a16="http://schemas.microsoft.com/office/drawing/2014/main" val="1646368491"/>
                    </a:ext>
                  </a:extLst>
                </a:gridCol>
              </a:tblGrid>
              <a:tr h="737162">
                <a:tc>
                  <a:txBody>
                    <a:bodyPr/>
                    <a:lstStyle/>
                    <a:p>
                      <a:pPr algn="ctr"/>
                      <a:endParaRPr lang="en-US" sz="2800" b="1" dirty="0">
                        <a:solidFill>
                          <a:schemeClr val="tx1"/>
                        </a:solidFill>
                      </a:endParaRPr>
                    </a:p>
                  </a:txBody>
                  <a:tcPr anchor="ctr"/>
                </a:tc>
                <a:tc>
                  <a:txBody>
                    <a:bodyPr/>
                    <a:lstStyle/>
                    <a:p>
                      <a:pPr algn="ctr"/>
                      <a:r>
                        <a:rPr lang="en-US" sz="2800" b="1" dirty="0">
                          <a:solidFill>
                            <a:schemeClr val="tx1"/>
                          </a:solidFill>
                        </a:rPr>
                        <a:t>R</a:t>
                      </a:r>
                      <a:r>
                        <a:rPr lang="en-US" sz="2800" b="1" baseline="30000" dirty="0">
                          <a:solidFill>
                            <a:schemeClr val="tx1"/>
                          </a:solidFill>
                        </a:rPr>
                        <a:t>2</a:t>
                      </a:r>
                      <a:endParaRPr lang="en-US" sz="2800" b="1" dirty="0">
                        <a:solidFill>
                          <a:schemeClr val="tx1"/>
                        </a:solidFill>
                      </a:endParaRPr>
                    </a:p>
                  </a:txBody>
                  <a:tcPr anchor="ctr"/>
                </a:tc>
                <a:tc>
                  <a:txBody>
                    <a:bodyPr/>
                    <a:lstStyle/>
                    <a:p>
                      <a:pPr algn="ctr"/>
                      <a:r>
                        <a:rPr lang="en-US" sz="2800" b="1" dirty="0">
                          <a:solidFill>
                            <a:schemeClr val="tx1"/>
                          </a:solidFill>
                        </a:rPr>
                        <a:t>AIC</a:t>
                      </a:r>
                    </a:p>
                  </a:txBody>
                  <a:tcPr anchor="ctr"/>
                </a:tc>
                <a:tc>
                  <a:txBody>
                    <a:bodyPr/>
                    <a:lstStyle/>
                    <a:p>
                      <a:pPr algn="ctr"/>
                      <a:r>
                        <a:rPr lang="en-US" sz="2800" b="1" dirty="0">
                          <a:solidFill>
                            <a:schemeClr val="tx1"/>
                          </a:solidFill>
                        </a:rPr>
                        <a:t>SBC</a:t>
                      </a:r>
                    </a:p>
                  </a:txBody>
                  <a:tcPr anchor="ctr"/>
                </a:tc>
                <a:tc>
                  <a:txBody>
                    <a:bodyPr/>
                    <a:lstStyle/>
                    <a:p>
                      <a:pPr algn="ctr"/>
                      <a:r>
                        <a:rPr lang="en-US" sz="2800" b="1" dirty="0">
                          <a:solidFill>
                            <a:schemeClr val="tx1"/>
                          </a:solidFill>
                        </a:rPr>
                        <a:t>MSE</a:t>
                      </a:r>
                    </a:p>
                  </a:txBody>
                  <a:tcPr anchor="ctr"/>
                </a:tc>
                <a:extLst>
                  <a:ext uri="{0D108BD9-81ED-4DB2-BD59-A6C34878D82A}">
                    <a16:rowId xmlns:a16="http://schemas.microsoft.com/office/drawing/2014/main" val="262604391"/>
                  </a:ext>
                </a:extLst>
              </a:tr>
              <a:tr h="780178">
                <a:tc>
                  <a:txBody>
                    <a:bodyPr/>
                    <a:lstStyle/>
                    <a:p>
                      <a:pPr algn="ctr"/>
                      <a:r>
                        <a:rPr lang="en-US" sz="2800" b="1" dirty="0">
                          <a:solidFill>
                            <a:schemeClr val="tx1"/>
                          </a:solidFill>
                        </a:rPr>
                        <a:t>Simple </a:t>
                      </a:r>
                    </a:p>
                  </a:txBody>
                  <a:tcPr anchor="ctr"/>
                </a:tc>
                <a:tc>
                  <a:txBody>
                    <a:bodyPr/>
                    <a:lstStyle/>
                    <a:p>
                      <a:pPr algn="ctr"/>
                      <a:r>
                        <a:rPr lang="en-US" sz="2800" b="1" dirty="0">
                          <a:solidFill>
                            <a:schemeClr val="tx1"/>
                          </a:solidFill>
                        </a:rPr>
                        <a:t>-466.23%</a:t>
                      </a:r>
                    </a:p>
                  </a:txBody>
                  <a:tcPr anchor="ctr"/>
                </a:tc>
                <a:tc>
                  <a:txBody>
                    <a:bodyPr/>
                    <a:lstStyle/>
                    <a:p>
                      <a:pPr algn="ctr"/>
                      <a:r>
                        <a:rPr lang="en-US" sz="2800" b="1" dirty="0">
                          <a:solidFill>
                            <a:schemeClr val="tx1"/>
                          </a:solidFill>
                        </a:rPr>
                        <a:t>-28.9151</a:t>
                      </a:r>
                    </a:p>
                  </a:txBody>
                  <a:tcPr anchor="ctr"/>
                </a:tc>
                <a:tc>
                  <a:txBody>
                    <a:bodyPr/>
                    <a:lstStyle/>
                    <a:p>
                      <a:pPr algn="ctr"/>
                      <a:r>
                        <a:rPr lang="en-US" sz="2800" b="1" dirty="0">
                          <a:solidFill>
                            <a:schemeClr val="tx1"/>
                          </a:solidFill>
                        </a:rPr>
                        <a:t>-28.9151</a:t>
                      </a:r>
                    </a:p>
                  </a:txBody>
                  <a:tcPr anchor="ctr"/>
                </a:tc>
                <a:tc>
                  <a:txBody>
                    <a:bodyPr/>
                    <a:lstStyle/>
                    <a:p>
                      <a:pPr algn="ctr"/>
                      <a:r>
                        <a:rPr lang="en-US" sz="2800" b="1" dirty="0">
                          <a:solidFill>
                            <a:schemeClr val="tx1"/>
                          </a:solidFill>
                        </a:rPr>
                        <a:t>.0555</a:t>
                      </a:r>
                    </a:p>
                  </a:txBody>
                  <a:tcPr anchor="ctr"/>
                </a:tc>
                <a:extLst>
                  <a:ext uri="{0D108BD9-81ED-4DB2-BD59-A6C34878D82A}">
                    <a16:rowId xmlns:a16="http://schemas.microsoft.com/office/drawing/2014/main" val="195474695"/>
                  </a:ext>
                </a:extLst>
              </a:tr>
              <a:tr h="956442">
                <a:tc>
                  <a:txBody>
                    <a:bodyPr/>
                    <a:lstStyle/>
                    <a:p>
                      <a:pPr algn="ctr"/>
                      <a:r>
                        <a:rPr lang="en-US" sz="2800" b="1" dirty="0">
                          <a:solidFill>
                            <a:schemeClr val="tx1"/>
                          </a:solidFill>
                        </a:rPr>
                        <a:t>Linear Holt’s </a:t>
                      </a:r>
                    </a:p>
                  </a:txBody>
                  <a:tcPr anchor="ctr"/>
                </a:tc>
                <a:tc>
                  <a:txBody>
                    <a:bodyPr/>
                    <a:lstStyle/>
                    <a:p>
                      <a:pPr algn="ctr"/>
                      <a:r>
                        <a:rPr lang="en-US" sz="2800" b="1" dirty="0">
                          <a:solidFill>
                            <a:schemeClr val="tx1"/>
                          </a:solidFill>
                        </a:rPr>
                        <a:t>-788.43%</a:t>
                      </a:r>
                    </a:p>
                  </a:txBody>
                  <a:tcPr anchor="ctr"/>
                </a:tc>
                <a:tc>
                  <a:txBody>
                    <a:bodyPr/>
                    <a:lstStyle/>
                    <a:p>
                      <a:pPr algn="ctr"/>
                      <a:r>
                        <a:rPr lang="en-US" sz="2800" b="1" dirty="0">
                          <a:solidFill>
                            <a:schemeClr val="tx1"/>
                          </a:solidFill>
                        </a:rPr>
                        <a:t>-24.4105</a:t>
                      </a:r>
                    </a:p>
                  </a:txBody>
                  <a:tcPr anchor="ctr"/>
                </a:tc>
                <a:tc>
                  <a:txBody>
                    <a:bodyPr/>
                    <a:lstStyle/>
                    <a:p>
                      <a:pPr algn="ctr"/>
                      <a:r>
                        <a:rPr lang="en-US" sz="2800" b="1" dirty="0">
                          <a:solidFill>
                            <a:schemeClr val="tx1"/>
                          </a:solidFill>
                        </a:rPr>
                        <a:t>-24.4105</a:t>
                      </a:r>
                    </a:p>
                  </a:txBody>
                  <a:tcPr anchor="ctr"/>
                </a:tc>
                <a:tc>
                  <a:txBody>
                    <a:bodyPr/>
                    <a:lstStyle/>
                    <a:p>
                      <a:pPr algn="ctr"/>
                      <a:r>
                        <a:rPr lang="en-US" sz="2800" b="1" dirty="0">
                          <a:solidFill>
                            <a:schemeClr val="tx1"/>
                          </a:solidFill>
                        </a:rPr>
                        <a:t>.0871</a:t>
                      </a:r>
                    </a:p>
                  </a:txBody>
                  <a:tcPr anchor="ctr"/>
                </a:tc>
                <a:extLst>
                  <a:ext uri="{0D108BD9-81ED-4DB2-BD59-A6C34878D82A}">
                    <a16:rowId xmlns:a16="http://schemas.microsoft.com/office/drawing/2014/main" val="1438635124"/>
                  </a:ext>
                </a:extLst>
              </a:tr>
              <a:tr h="780178">
                <a:tc>
                  <a:txBody>
                    <a:bodyPr/>
                    <a:lstStyle/>
                    <a:p>
                      <a:pPr algn="ctr"/>
                      <a:r>
                        <a:rPr lang="en-US" sz="2800" b="1" dirty="0">
                          <a:solidFill>
                            <a:schemeClr val="tx1"/>
                          </a:solidFill>
                        </a:rPr>
                        <a:t>Winter’s</a:t>
                      </a:r>
                    </a:p>
                  </a:txBody>
                  <a:tcPr anchor="ctr"/>
                </a:tc>
                <a:tc>
                  <a:txBody>
                    <a:bodyPr/>
                    <a:lstStyle/>
                    <a:p>
                      <a:pPr algn="ctr"/>
                      <a:r>
                        <a:rPr lang="en-US" sz="2800" b="1" dirty="0">
                          <a:solidFill>
                            <a:schemeClr val="tx1"/>
                          </a:solidFill>
                        </a:rPr>
                        <a:t>-722.08%</a:t>
                      </a:r>
                    </a:p>
                  </a:txBody>
                  <a:tcPr anchor="ctr"/>
                </a:tc>
                <a:tc>
                  <a:txBody>
                    <a:bodyPr/>
                    <a:lstStyle/>
                    <a:p>
                      <a:pPr algn="ctr"/>
                      <a:r>
                        <a:rPr lang="en-US" sz="2800" b="1" dirty="0">
                          <a:solidFill>
                            <a:schemeClr val="tx1"/>
                          </a:solidFill>
                        </a:rPr>
                        <a:t>-25.1867</a:t>
                      </a:r>
                    </a:p>
                  </a:txBody>
                  <a:tcPr anchor="ctr"/>
                </a:tc>
                <a:tc>
                  <a:txBody>
                    <a:bodyPr/>
                    <a:lstStyle/>
                    <a:p>
                      <a:pPr algn="ctr"/>
                      <a:r>
                        <a:rPr lang="en-US" sz="2800" b="1" dirty="0">
                          <a:solidFill>
                            <a:schemeClr val="tx1"/>
                          </a:solidFill>
                        </a:rPr>
                        <a:t>-25.1867</a:t>
                      </a:r>
                    </a:p>
                  </a:txBody>
                  <a:tcPr anchor="ctr"/>
                </a:tc>
                <a:tc>
                  <a:txBody>
                    <a:bodyPr/>
                    <a:lstStyle/>
                    <a:p>
                      <a:pPr algn="ctr"/>
                      <a:r>
                        <a:rPr lang="en-US" sz="2800" b="1" dirty="0">
                          <a:solidFill>
                            <a:schemeClr val="tx1"/>
                          </a:solidFill>
                        </a:rPr>
                        <a:t>.0806</a:t>
                      </a:r>
                    </a:p>
                  </a:txBody>
                  <a:tcPr anchor="ctr"/>
                </a:tc>
                <a:extLst>
                  <a:ext uri="{0D108BD9-81ED-4DB2-BD59-A6C34878D82A}">
                    <a16:rowId xmlns:a16="http://schemas.microsoft.com/office/drawing/2014/main" val="2061373599"/>
                  </a:ext>
                </a:extLst>
              </a:tr>
            </a:tbl>
          </a:graphicData>
        </a:graphic>
      </p:graphicFrame>
      <p:sp>
        <p:nvSpPr>
          <p:cNvPr id="14" name="Rounded Rectangle 13">
            <a:extLst>
              <a:ext uri="{FF2B5EF4-FFF2-40B4-BE49-F238E27FC236}">
                <a16:creationId xmlns:a16="http://schemas.microsoft.com/office/drawing/2014/main" id="{EFEBE56C-68D9-0A4E-8F53-8498BC934B93}"/>
              </a:ext>
            </a:extLst>
          </p:cNvPr>
          <p:cNvSpPr/>
          <p:nvPr/>
        </p:nvSpPr>
        <p:spPr>
          <a:xfrm>
            <a:off x="8799370" y="5409133"/>
            <a:ext cx="7964630" cy="80770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1" name="Rounded Rectangle 20">
            <a:extLst>
              <a:ext uri="{FF2B5EF4-FFF2-40B4-BE49-F238E27FC236}">
                <a16:creationId xmlns:a16="http://schemas.microsoft.com/office/drawing/2014/main" id="{DA54D47D-881C-4F42-AE2F-232578ED4BCE}"/>
              </a:ext>
            </a:extLst>
          </p:cNvPr>
          <p:cNvSpPr/>
          <p:nvPr/>
        </p:nvSpPr>
        <p:spPr>
          <a:xfrm>
            <a:off x="649763" y="6212726"/>
            <a:ext cx="7427438" cy="807708"/>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7989542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730599" y="895474"/>
            <a:ext cx="10826801"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Exponential Smoothing</a:t>
            </a:r>
          </a:p>
        </p:txBody>
      </p:sp>
      <p:sp>
        <p:nvSpPr>
          <p:cNvPr id="9" name="TextBox 5">
            <a:extLst>
              <a:ext uri="{FF2B5EF4-FFF2-40B4-BE49-F238E27FC236}">
                <a16:creationId xmlns:a16="http://schemas.microsoft.com/office/drawing/2014/main" id="{FE190D8A-1961-E44E-8EAF-D713546F31AC}"/>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9</a:t>
            </a:r>
            <a:endParaRPr lang="en-US" sz="7200" spc="206" dirty="0">
              <a:solidFill>
                <a:srgbClr val="FFFFFF"/>
              </a:solidFill>
              <a:latin typeface="Muli Bold"/>
            </a:endParaRPr>
          </a:p>
        </p:txBody>
      </p:sp>
      <p:pic>
        <p:nvPicPr>
          <p:cNvPr id="10" name="Picture 9">
            <a:extLst>
              <a:ext uri="{FF2B5EF4-FFF2-40B4-BE49-F238E27FC236}">
                <a16:creationId xmlns:a16="http://schemas.microsoft.com/office/drawing/2014/main" id="{73E9785C-A263-9B4A-B515-CB87895D30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50401" y="817749"/>
            <a:ext cx="2431198" cy="2431198"/>
          </a:xfrm>
          <a:prstGeom prst="rect">
            <a:avLst/>
          </a:prstGeom>
        </p:spPr>
      </p:pic>
      <p:pic>
        <p:nvPicPr>
          <p:cNvPr id="12" name="Picture 3">
            <a:extLst>
              <a:ext uri="{FF2B5EF4-FFF2-40B4-BE49-F238E27FC236}">
                <a16:creationId xmlns:a16="http://schemas.microsoft.com/office/drawing/2014/main" id="{591107B5-6BA8-F047-942F-1AA606E705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801600" y="228946"/>
            <a:ext cx="5029200" cy="1009863"/>
          </a:xfrm>
          <a:prstGeom prst="rect">
            <a:avLst/>
          </a:prstGeom>
        </p:spPr>
      </p:pic>
      <p:pic>
        <p:nvPicPr>
          <p:cNvPr id="13" name="Picture 12">
            <a:extLst>
              <a:ext uri="{FF2B5EF4-FFF2-40B4-BE49-F238E27FC236}">
                <a16:creationId xmlns:a16="http://schemas.microsoft.com/office/drawing/2014/main" id="{C0491D8A-FA8F-084A-9BA6-7C3FDC06EB64}"/>
              </a:ext>
            </a:extLst>
          </p:cNvPr>
          <p:cNvPicPr>
            <a:picLocks noChangeAspect="1"/>
          </p:cNvPicPr>
          <p:nvPr/>
        </p:nvPicPr>
        <p:blipFill>
          <a:blip r:embed="rId10">
            <a:alphaModFix amt="33000"/>
            <a:extLst>
              <a:ext uri="{28A0092B-C50C-407E-A947-70E740481C1C}">
                <a14:useLocalDpi xmlns:a14="http://schemas.microsoft.com/office/drawing/2010/main" val="0"/>
              </a:ext>
            </a:extLst>
          </a:blip>
          <a:stretch>
            <a:fillRect/>
          </a:stretch>
        </p:blipFill>
        <p:spPr>
          <a:xfrm>
            <a:off x="6096000" y="419100"/>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sp>
        <p:nvSpPr>
          <p:cNvPr id="17" name="Rounded Rectangle 16">
            <a:extLst>
              <a:ext uri="{FF2B5EF4-FFF2-40B4-BE49-F238E27FC236}">
                <a16:creationId xmlns:a16="http://schemas.microsoft.com/office/drawing/2014/main" id="{C18B7FB9-5D56-B247-94BD-FBCD745EAD2B}"/>
              </a:ext>
            </a:extLst>
          </p:cNvPr>
          <p:cNvSpPr/>
          <p:nvPr/>
        </p:nvSpPr>
        <p:spPr>
          <a:xfrm>
            <a:off x="6053470" y="6906732"/>
            <a:ext cx="3469161" cy="398180"/>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pic>
        <p:nvPicPr>
          <p:cNvPr id="20" name="Picture 19" descr="Table&#10;&#10;Description automatically generated">
            <a:extLst>
              <a:ext uri="{FF2B5EF4-FFF2-40B4-BE49-F238E27FC236}">
                <a16:creationId xmlns:a16="http://schemas.microsoft.com/office/drawing/2014/main" id="{6C33852F-11CC-6B41-BE26-F7BB7D44A228}"/>
              </a:ext>
            </a:extLst>
          </p:cNvPr>
          <p:cNvPicPr/>
          <p:nvPr/>
        </p:nvPicPr>
        <p:blipFill>
          <a:blip r:embed="rId11" cstate="print">
            <a:extLst>
              <a:ext uri="{28A0092B-C50C-407E-A947-70E740481C1C}">
                <a14:useLocalDpi xmlns:a14="http://schemas.microsoft.com/office/drawing/2010/main" val="0"/>
              </a:ext>
            </a:extLst>
          </a:blip>
          <a:stretch>
            <a:fillRect/>
          </a:stretch>
        </p:blipFill>
        <p:spPr>
          <a:xfrm>
            <a:off x="5702561" y="6379953"/>
            <a:ext cx="7190659" cy="2714496"/>
          </a:xfrm>
          <a:prstGeom prst="rect">
            <a:avLst/>
          </a:prstGeom>
        </p:spPr>
      </p:pic>
      <p:pic>
        <p:nvPicPr>
          <p:cNvPr id="21" name="Picture 20" descr="Table&#10;&#10;Description automatically generated">
            <a:extLst>
              <a:ext uri="{FF2B5EF4-FFF2-40B4-BE49-F238E27FC236}">
                <a16:creationId xmlns:a16="http://schemas.microsoft.com/office/drawing/2014/main" id="{98EC387A-92CE-514B-A1A6-051940E63E3F}"/>
              </a:ext>
            </a:extLst>
          </p:cNvPr>
          <p:cNvPicPr/>
          <p:nvPr/>
        </p:nvPicPr>
        <p:blipFill>
          <a:blip r:embed="rId12" cstate="print">
            <a:extLst>
              <a:ext uri="{28A0092B-C50C-407E-A947-70E740481C1C}">
                <a14:useLocalDpi xmlns:a14="http://schemas.microsoft.com/office/drawing/2010/main" val="0"/>
              </a:ext>
            </a:extLst>
          </a:blip>
          <a:stretch>
            <a:fillRect/>
          </a:stretch>
        </p:blipFill>
        <p:spPr>
          <a:xfrm>
            <a:off x="9795069" y="3754859"/>
            <a:ext cx="6275161" cy="2076314"/>
          </a:xfrm>
          <a:prstGeom prst="rect">
            <a:avLst/>
          </a:prstGeom>
        </p:spPr>
      </p:pic>
      <p:pic>
        <p:nvPicPr>
          <p:cNvPr id="22" name="Picture 21" descr="Table&#10;&#10;Description automatically generated">
            <a:extLst>
              <a:ext uri="{FF2B5EF4-FFF2-40B4-BE49-F238E27FC236}">
                <a16:creationId xmlns:a16="http://schemas.microsoft.com/office/drawing/2014/main" id="{E12B43E0-751B-EB42-8F61-7525AF3812D1}"/>
              </a:ext>
            </a:extLst>
          </p:cNvPr>
          <p:cNvPicPr/>
          <p:nvPr/>
        </p:nvPicPr>
        <p:blipFill>
          <a:blip r:embed="rId13" cstate="print">
            <a:extLst>
              <a:ext uri="{28A0092B-C50C-407E-A947-70E740481C1C}">
                <a14:useLocalDpi xmlns:a14="http://schemas.microsoft.com/office/drawing/2010/main" val="0"/>
              </a:ext>
            </a:extLst>
          </a:blip>
          <a:stretch>
            <a:fillRect/>
          </a:stretch>
        </p:blipFill>
        <p:spPr>
          <a:xfrm>
            <a:off x="1875626" y="3781553"/>
            <a:ext cx="6628917" cy="1932323"/>
          </a:xfrm>
          <a:prstGeom prst="rect">
            <a:avLst/>
          </a:prstGeom>
        </p:spPr>
      </p:pic>
      <p:sp>
        <p:nvSpPr>
          <p:cNvPr id="18" name="Rounded Rectangle 17">
            <a:extLst>
              <a:ext uri="{FF2B5EF4-FFF2-40B4-BE49-F238E27FC236}">
                <a16:creationId xmlns:a16="http://schemas.microsoft.com/office/drawing/2014/main" id="{B999ACE0-1934-E140-AEE6-60CA4DB3050F}"/>
              </a:ext>
            </a:extLst>
          </p:cNvPr>
          <p:cNvSpPr/>
          <p:nvPr/>
        </p:nvSpPr>
        <p:spPr>
          <a:xfrm>
            <a:off x="9263343" y="7688043"/>
            <a:ext cx="3469161" cy="398180"/>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ounded Rectangle 22">
            <a:extLst>
              <a:ext uri="{FF2B5EF4-FFF2-40B4-BE49-F238E27FC236}">
                <a16:creationId xmlns:a16="http://schemas.microsoft.com/office/drawing/2014/main" id="{DB7ACD75-A790-D849-B78E-ADD2FBA252C7}"/>
              </a:ext>
            </a:extLst>
          </p:cNvPr>
          <p:cNvSpPr/>
          <p:nvPr/>
        </p:nvSpPr>
        <p:spPr>
          <a:xfrm>
            <a:off x="5029200" y="5117194"/>
            <a:ext cx="3245435" cy="331105"/>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Rounded Rectangle 23">
            <a:extLst>
              <a:ext uri="{FF2B5EF4-FFF2-40B4-BE49-F238E27FC236}">
                <a16:creationId xmlns:a16="http://schemas.microsoft.com/office/drawing/2014/main" id="{BBE94CCF-A47E-084C-9843-8411780A0B00}"/>
              </a:ext>
            </a:extLst>
          </p:cNvPr>
          <p:cNvSpPr/>
          <p:nvPr/>
        </p:nvSpPr>
        <p:spPr>
          <a:xfrm>
            <a:off x="12992187" y="4898726"/>
            <a:ext cx="2842456" cy="38390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34182705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771973" y="697598"/>
            <a:ext cx="13029343"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ARIMA Model</a:t>
            </a:r>
          </a:p>
        </p:txBody>
      </p:sp>
      <p:sp>
        <p:nvSpPr>
          <p:cNvPr id="9" name="TextBox 5">
            <a:extLst>
              <a:ext uri="{FF2B5EF4-FFF2-40B4-BE49-F238E27FC236}">
                <a16:creationId xmlns:a16="http://schemas.microsoft.com/office/drawing/2014/main" id="{B9CFE938-A10D-294D-993A-08DCC63CD463}"/>
              </a:ext>
            </a:extLst>
          </p:cNvPr>
          <p:cNvSpPr txBox="1"/>
          <p:nvPr/>
        </p:nvSpPr>
        <p:spPr>
          <a:xfrm>
            <a:off x="17249177" y="8603398"/>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11</a:t>
            </a:r>
            <a:endParaRPr lang="en-US" sz="7200" spc="206" dirty="0">
              <a:solidFill>
                <a:srgbClr val="FFFFFF"/>
              </a:solidFill>
              <a:latin typeface="Muli Bold"/>
            </a:endParaRPr>
          </a:p>
        </p:txBody>
      </p:sp>
      <p:pic>
        <p:nvPicPr>
          <p:cNvPr id="12" name="Picture 10">
            <a:extLst>
              <a:ext uri="{FF2B5EF4-FFF2-40B4-BE49-F238E27FC236}">
                <a16:creationId xmlns:a16="http://schemas.microsoft.com/office/drawing/2014/main" id="{C2C5CC2E-7919-F243-A4B2-7EF442BDA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7370" y="684898"/>
            <a:ext cx="2431198" cy="2431198"/>
          </a:xfrm>
          <a:prstGeom prst="rect">
            <a:avLst/>
          </a:prstGeom>
        </p:spPr>
      </p:pic>
      <p:pic>
        <p:nvPicPr>
          <p:cNvPr id="13" name="Picture 12">
            <a:extLst>
              <a:ext uri="{FF2B5EF4-FFF2-40B4-BE49-F238E27FC236}">
                <a16:creationId xmlns:a16="http://schemas.microsoft.com/office/drawing/2014/main" id="{56C0981D-6D2F-D94E-99C9-907E2E735AAD}"/>
              </a:ext>
            </a:extLst>
          </p:cNvPr>
          <p:cNvPicPr>
            <a:picLocks noChangeAspect="1"/>
          </p:cNvPicPr>
          <p:nvPr/>
        </p:nvPicPr>
        <p:blipFill>
          <a:blip r:embed="rId8">
            <a:alphaModFix amt="33000"/>
            <a:extLst>
              <a:ext uri="{28A0092B-C50C-407E-A947-70E740481C1C}">
                <a14:useLocalDpi xmlns:a14="http://schemas.microsoft.com/office/drawing/2010/main" val="0"/>
              </a:ext>
            </a:extLst>
          </a:blip>
          <a:stretch>
            <a:fillRect/>
          </a:stretch>
        </p:blipFill>
        <p:spPr>
          <a:xfrm>
            <a:off x="6067791" y="8417"/>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15" name="Picture 14" descr="Table&#10;&#10;Description automatically generated">
            <a:extLst>
              <a:ext uri="{FF2B5EF4-FFF2-40B4-BE49-F238E27FC236}">
                <a16:creationId xmlns:a16="http://schemas.microsoft.com/office/drawing/2014/main" id="{BDD7B964-6E29-0245-87E4-34C22C9ABE05}"/>
              </a:ext>
            </a:extLst>
          </p:cNvPr>
          <p:cNvPicPr/>
          <p:nvPr/>
        </p:nvPicPr>
        <p:blipFill>
          <a:blip r:embed="rId9">
            <a:extLst>
              <a:ext uri="{28A0092B-C50C-407E-A947-70E740481C1C}">
                <a14:useLocalDpi xmlns:a14="http://schemas.microsoft.com/office/drawing/2010/main" val="0"/>
              </a:ext>
            </a:extLst>
          </a:blip>
          <a:stretch>
            <a:fillRect/>
          </a:stretch>
        </p:blipFill>
        <p:spPr>
          <a:xfrm>
            <a:off x="2357522" y="4215624"/>
            <a:ext cx="11557487" cy="3054285"/>
          </a:xfrm>
          <a:prstGeom prst="rect">
            <a:avLst/>
          </a:prstGeom>
        </p:spPr>
      </p:pic>
      <p:sp>
        <p:nvSpPr>
          <p:cNvPr id="16" name="Rounded Rectangle 15">
            <a:extLst>
              <a:ext uri="{FF2B5EF4-FFF2-40B4-BE49-F238E27FC236}">
                <a16:creationId xmlns:a16="http://schemas.microsoft.com/office/drawing/2014/main" id="{2C98BB8C-8DCB-0E45-B347-F8C6CDCBE597}"/>
              </a:ext>
            </a:extLst>
          </p:cNvPr>
          <p:cNvSpPr/>
          <p:nvPr/>
        </p:nvSpPr>
        <p:spPr>
          <a:xfrm>
            <a:off x="12420600" y="4914900"/>
            <a:ext cx="1143000" cy="2133601"/>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17" name="Straight Arrow Connector 16">
            <a:extLst>
              <a:ext uri="{FF2B5EF4-FFF2-40B4-BE49-F238E27FC236}">
                <a16:creationId xmlns:a16="http://schemas.microsoft.com/office/drawing/2014/main" id="{3DC6191F-F97D-D14E-B73E-BAE4E107AB07}"/>
              </a:ext>
            </a:extLst>
          </p:cNvPr>
          <p:cNvCxnSpPr>
            <a:cxnSpLocks/>
          </p:cNvCxnSpPr>
          <p:nvPr/>
        </p:nvCxnSpPr>
        <p:spPr>
          <a:xfrm>
            <a:off x="13801202" y="5893938"/>
            <a:ext cx="1057798"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062D663-19A5-154D-B6A0-F7067ACC047A}"/>
              </a:ext>
            </a:extLst>
          </p:cNvPr>
          <p:cNvSpPr txBox="1"/>
          <p:nvPr/>
        </p:nvSpPr>
        <p:spPr>
          <a:xfrm>
            <a:off x="15081606" y="5509217"/>
            <a:ext cx="1046667" cy="769441"/>
          </a:xfrm>
          <a:prstGeom prst="rect">
            <a:avLst/>
          </a:prstGeom>
          <a:noFill/>
        </p:spPr>
        <p:txBody>
          <a:bodyPr wrap="square" rtlCol="0">
            <a:spAutoFit/>
          </a:bodyPr>
          <a:lstStyle/>
          <a:p>
            <a:r>
              <a:rPr lang="en-US" sz="4400" dirty="0">
                <a:solidFill>
                  <a:srgbClr val="FF0000"/>
                </a:solidFill>
              </a:rPr>
              <a:t>&gt; </a:t>
            </a:r>
            <a:r>
              <a:rPr lang="el-GR" sz="4400" dirty="0">
                <a:solidFill>
                  <a:srgbClr val="FF0000"/>
                </a:solidFill>
              </a:rPr>
              <a:t>α</a:t>
            </a:r>
            <a:endParaRPr lang="en-US" sz="4400" dirty="0">
              <a:solidFill>
                <a:srgbClr val="FF0000"/>
              </a:solidFill>
            </a:endParaRPr>
          </a:p>
        </p:txBody>
      </p:sp>
    </p:spTree>
    <p:extLst>
      <p:ext uri="{BB962C8B-B14F-4D97-AF65-F5344CB8AC3E}">
        <p14:creationId xmlns:p14="http://schemas.microsoft.com/office/powerpoint/2010/main" val="3942056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746573" y="-47969"/>
            <a:ext cx="13029343"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ARIMA MODEL</a:t>
            </a:r>
          </a:p>
        </p:txBody>
      </p:sp>
      <p:sp>
        <p:nvSpPr>
          <p:cNvPr id="9" name="TextBox 5">
            <a:extLst>
              <a:ext uri="{FF2B5EF4-FFF2-40B4-BE49-F238E27FC236}">
                <a16:creationId xmlns:a16="http://schemas.microsoft.com/office/drawing/2014/main" id="{B9CFE938-A10D-294D-993A-08DCC63CD463}"/>
              </a:ext>
            </a:extLst>
          </p:cNvPr>
          <p:cNvSpPr txBox="1"/>
          <p:nvPr/>
        </p:nvSpPr>
        <p:spPr>
          <a:xfrm>
            <a:off x="17249177" y="8603398"/>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11</a:t>
            </a:r>
            <a:endParaRPr lang="en-US" sz="7200" spc="206" dirty="0">
              <a:solidFill>
                <a:srgbClr val="FFFFFF"/>
              </a:solidFill>
              <a:latin typeface="Muli Bold"/>
            </a:endParaRPr>
          </a:p>
        </p:txBody>
      </p:sp>
      <p:pic>
        <p:nvPicPr>
          <p:cNvPr id="12" name="Picture 10">
            <a:extLst>
              <a:ext uri="{FF2B5EF4-FFF2-40B4-BE49-F238E27FC236}">
                <a16:creationId xmlns:a16="http://schemas.microsoft.com/office/drawing/2014/main" id="{C2C5CC2E-7919-F243-A4B2-7EF442BDA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7370" y="684898"/>
            <a:ext cx="2431198" cy="2431198"/>
          </a:xfrm>
          <a:prstGeom prst="rect">
            <a:avLst/>
          </a:prstGeom>
        </p:spPr>
      </p:pic>
      <p:pic>
        <p:nvPicPr>
          <p:cNvPr id="13" name="Picture 12">
            <a:extLst>
              <a:ext uri="{FF2B5EF4-FFF2-40B4-BE49-F238E27FC236}">
                <a16:creationId xmlns:a16="http://schemas.microsoft.com/office/drawing/2014/main" id="{56C0981D-6D2F-D94E-99C9-907E2E735AAD}"/>
              </a:ext>
            </a:extLst>
          </p:cNvPr>
          <p:cNvPicPr>
            <a:picLocks noChangeAspect="1"/>
          </p:cNvPicPr>
          <p:nvPr/>
        </p:nvPicPr>
        <p:blipFill>
          <a:blip r:embed="rId8">
            <a:alphaModFix amt="33000"/>
            <a:extLst>
              <a:ext uri="{28A0092B-C50C-407E-A947-70E740481C1C}">
                <a14:useLocalDpi xmlns:a14="http://schemas.microsoft.com/office/drawing/2010/main" val="0"/>
              </a:ext>
            </a:extLst>
          </a:blip>
          <a:stretch>
            <a:fillRect/>
          </a:stretch>
        </p:blipFill>
        <p:spPr>
          <a:xfrm>
            <a:off x="6067791" y="8417"/>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11" name="Picture 10" descr="Graphical user interface, chart&#10;&#10;Description automatically generated">
            <a:extLst>
              <a:ext uri="{FF2B5EF4-FFF2-40B4-BE49-F238E27FC236}">
                <a16:creationId xmlns:a16="http://schemas.microsoft.com/office/drawing/2014/main" id="{49181C91-DDD9-9240-802B-817905623A64}"/>
              </a:ext>
            </a:extLst>
          </p:cNvPr>
          <p:cNvPicPr/>
          <p:nvPr/>
        </p:nvPicPr>
        <p:blipFill>
          <a:blip r:embed="rId9">
            <a:extLst>
              <a:ext uri="{28A0092B-C50C-407E-A947-70E740481C1C}">
                <a14:useLocalDpi xmlns:a14="http://schemas.microsoft.com/office/drawing/2010/main" val="0"/>
              </a:ext>
            </a:extLst>
          </a:blip>
          <a:stretch>
            <a:fillRect/>
          </a:stretch>
        </p:blipFill>
        <p:spPr>
          <a:xfrm>
            <a:off x="4737494" y="1943100"/>
            <a:ext cx="10493380" cy="7814590"/>
          </a:xfrm>
          <a:prstGeom prst="rect">
            <a:avLst/>
          </a:prstGeom>
        </p:spPr>
      </p:pic>
    </p:spTree>
    <p:extLst>
      <p:ext uri="{BB962C8B-B14F-4D97-AF65-F5344CB8AC3E}">
        <p14:creationId xmlns:p14="http://schemas.microsoft.com/office/powerpoint/2010/main" val="22975610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746573" y="-47969"/>
            <a:ext cx="13029343"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ARIMA MODEL</a:t>
            </a:r>
          </a:p>
        </p:txBody>
      </p:sp>
      <p:sp>
        <p:nvSpPr>
          <p:cNvPr id="9" name="TextBox 5">
            <a:extLst>
              <a:ext uri="{FF2B5EF4-FFF2-40B4-BE49-F238E27FC236}">
                <a16:creationId xmlns:a16="http://schemas.microsoft.com/office/drawing/2014/main" id="{B9CFE938-A10D-294D-993A-08DCC63CD463}"/>
              </a:ext>
            </a:extLst>
          </p:cNvPr>
          <p:cNvSpPr txBox="1"/>
          <p:nvPr/>
        </p:nvSpPr>
        <p:spPr>
          <a:xfrm>
            <a:off x="17249177" y="8603398"/>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11</a:t>
            </a:r>
            <a:endParaRPr lang="en-US" sz="7200" spc="206" dirty="0">
              <a:solidFill>
                <a:srgbClr val="FFFFFF"/>
              </a:solidFill>
              <a:latin typeface="Muli Bold"/>
            </a:endParaRPr>
          </a:p>
        </p:txBody>
      </p:sp>
      <p:pic>
        <p:nvPicPr>
          <p:cNvPr id="12" name="Picture 10">
            <a:extLst>
              <a:ext uri="{FF2B5EF4-FFF2-40B4-BE49-F238E27FC236}">
                <a16:creationId xmlns:a16="http://schemas.microsoft.com/office/drawing/2014/main" id="{C2C5CC2E-7919-F243-A4B2-7EF442BDAA8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27370" y="684898"/>
            <a:ext cx="2431198" cy="2431198"/>
          </a:xfrm>
          <a:prstGeom prst="rect">
            <a:avLst/>
          </a:prstGeom>
        </p:spPr>
      </p:pic>
      <p:pic>
        <p:nvPicPr>
          <p:cNvPr id="13" name="Picture 12">
            <a:extLst>
              <a:ext uri="{FF2B5EF4-FFF2-40B4-BE49-F238E27FC236}">
                <a16:creationId xmlns:a16="http://schemas.microsoft.com/office/drawing/2014/main" id="{56C0981D-6D2F-D94E-99C9-907E2E735AAD}"/>
              </a:ext>
            </a:extLst>
          </p:cNvPr>
          <p:cNvPicPr>
            <a:picLocks noChangeAspect="1"/>
          </p:cNvPicPr>
          <p:nvPr/>
        </p:nvPicPr>
        <p:blipFill>
          <a:blip r:embed="rId8">
            <a:alphaModFix amt="33000"/>
            <a:extLst>
              <a:ext uri="{28A0092B-C50C-407E-A947-70E740481C1C}">
                <a14:useLocalDpi xmlns:a14="http://schemas.microsoft.com/office/drawing/2010/main" val="0"/>
              </a:ext>
            </a:extLst>
          </a:blip>
          <a:stretch>
            <a:fillRect/>
          </a:stretch>
        </p:blipFill>
        <p:spPr>
          <a:xfrm>
            <a:off x="6079958" y="495300"/>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15" name="Picture 14" descr="Chart, line chart&#10;&#10;Description automatically generated">
            <a:extLst>
              <a:ext uri="{FF2B5EF4-FFF2-40B4-BE49-F238E27FC236}">
                <a16:creationId xmlns:a16="http://schemas.microsoft.com/office/drawing/2014/main" id="{8E2EEB8D-D060-4645-8C09-30C70D20FB03}"/>
              </a:ext>
            </a:extLst>
          </p:cNvPr>
          <p:cNvPicPr/>
          <p:nvPr/>
        </p:nvPicPr>
        <p:blipFill rotWithShape="1">
          <a:blip r:embed="rId9" cstate="print">
            <a:extLst>
              <a:ext uri="{28A0092B-C50C-407E-A947-70E740481C1C}">
                <a14:useLocalDpi xmlns:a14="http://schemas.microsoft.com/office/drawing/2010/main" val="0"/>
              </a:ext>
            </a:extLst>
          </a:blip>
          <a:srcRect l="2196" r="1987"/>
          <a:stretch/>
        </p:blipFill>
        <p:spPr>
          <a:xfrm>
            <a:off x="9296400" y="3605541"/>
            <a:ext cx="8378085" cy="4366003"/>
          </a:xfrm>
          <a:prstGeom prst="rect">
            <a:avLst/>
          </a:prstGeom>
        </p:spPr>
      </p:pic>
      <p:pic>
        <p:nvPicPr>
          <p:cNvPr id="16" name="Picture 15" descr="Chart, line chart&#10;&#10;Description automatically generated">
            <a:extLst>
              <a:ext uri="{FF2B5EF4-FFF2-40B4-BE49-F238E27FC236}">
                <a16:creationId xmlns:a16="http://schemas.microsoft.com/office/drawing/2014/main" id="{BD0292AD-46FB-7F47-AB75-778BAEE5107C}"/>
              </a:ext>
            </a:extLst>
          </p:cNvPr>
          <p:cNvPicPr/>
          <p:nvPr/>
        </p:nvPicPr>
        <p:blipFill rotWithShape="1">
          <a:blip r:embed="rId10" cstate="print">
            <a:extLst>
              <a:ext uri="{28A0092B-C50C-407E-A947-70E740481C1C}">
                <a14:useLocalDpi xmlns:a14="http://schemas.microsoft.com/office/drawing/2010/main" val="0"/>
              </a:ext>
            </a:extLst>
          </a:blip>
          <a:srcRect r="3195"/>
          <a:stretch/>
        </p:blipFill>
        <p:spPr>
          <a:xfrm>
            <a:off x="613515" y="3605541"/>
            <a:ext cx="8225685" cy="4366003"/>
          </a:xfrm>
          <a:prstGeom prst="rect">
            <a:avLst/>
          </a:prstGeom>
        </p:spPr>
      </p:pic>
      <p:sp>
        <p:nvSpPr>
          <p:cNvPr id="17" name="Rectangle 16">
            <a:extLst>
              <a:ext uri="{FF2B5EF4-FFF2-40B4-BE49-F238E27FC236}">
                <a16:creationId xmlns:a16="http://schemas.microsoft.com/office/drawing/2014/main" id="{3E5EB1C1-5CE2-8248-A678-5D8279094B50}"/>
              </a:ext>
            </a:extLst>
          </p:cNvPr>
          <p:cNvSpPr/>
          <p:nvPr/>
        </p:nvSpPr>
        <p:spPr>
          <a:xfrm>
            <a:off x="10760214" y="8299742"/>
            <a:ext cx="6472921" cy="674095"/>
          </a:xfrm>
          <a:prstGeom prst="rect">
            <a:avLst/>
          </a:prstGeom>
        </p:spPr>
        <p:txBody>
          <a:bodyPr wrap="square">
            <a:spAutoFit/>
          </a:bodyPr>
          <a:lstStyle/>
          <a:p>
            <a:pPr>
              <a:lnSpc>
                <a:spcPts val="4480"/>
              </a:lnSpc>
              <a:spcBef>
                <a:spcPct val="0"/>
              </a:spcBef>
            </a:pPr>
            <a:r>
              <a:rPr lang="en-US" sz="4400" dirty="0">
                <a:solidFill>
                  <a:schemeClr val="bg1"/>
                </a:solidFill>
              </a:rPr>
              <a:t>After Differencing</a:t>
            </a:r>
          </a:p>
        </p:txBody>
      </p:sp>
      <p:sp>
        <p:nvSpPr>
          <p:cNvPr id="18" name="Rectangle 17">
            <a:extLst>
              <a:ext uri="{FF2B5EF4-FFF2-40B4-BE49-F238E27FC236}">
                <a16:creationId xmlns:a16="http://schemas.microsoft.com/office/drawing/2014/main" id="{B8A7E0ED-A89E-F14D-8D7A-B3DB2797A7C6}"/>
              </a:ext>
            </a:extLst>
          </p:cNvPr>
          <p:cNvSpPr/>
          <p:nvPr/>
        </p:nvSpPr>
        <p:spPr>
          <a:xfrm>
            <a:off x="3377280" y="8367475"/>
            <a:ext cx="6472921" cy="674095"/>
          </a:xfrm>
          <a:prstGeom prst="rect">
            <a:avLst/>
          </a:prstGeom>
        </p:spPr>
        <p:txBody>
          <a:bodyPr wrap="square">
            <a:spAutoFit/>
          </a:bodyPr>
          <a:lstStyle/>
          <a:p>
            <a:pPr>
              <a:lnSpc>
                <a:spcPts val="4480"/>
              </a:lnSpc>
              <a:spcBef>
                <a:spcPct val="0"/>
              </a:spcBef>
            </a:pPr>
            <a:r>
              <a:rPr lang="en-US" sz="4400" dirty="0">
                <a:solidFill>
                  <a:schemeClr val="bg1"/>
                </a:solidFill>
              </a:rPr>
              <a:t>Before Differencing</a:t>
            </a:r>
          </a:p>
        </p:txBody>
      </p:sp>
    </p:spTree>
    <p:extLst>
      <p:ext uri="{BB962C8B-B14F-4D97-AF65-F5344CB8AC3E}">
        <p14:creationId xmlns:p14="http://schemas.microsoft.com/office/powerpoint/2010/main" val="3460031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9" name="TextBox 5">
            <a:extLst>
              <a:ext uri="{FF2B5EF4-FFF2-40B4-BE49-F238E27FC236}">
                <a16:creationId xmlns:a16="http://schemas.microsoft.com/office/drawing/2014/main" id="{C2B79B3F-3605-694C-A570-748AE9447D0F}"/>
              </a:ext>
            </a:extLst>
          </p:cNvPr>
          <p:cNvSpPr txBox="1"/>
          <p:nvPr/>
        </p:nvSpPr>
        <p:spPr>
          <a:xfrm>
            <a:off x="17249177" y="8603398"/>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12</a:t>
            </a:r>
            <a:endParaRPr lang="en-US" sz="7200" spc="206" dirty="0">
              <a:solidFill>
                <a:srgbClr val="FFFFFF"/>
              </a:solidFill>
              <a:latin typeface="Muli Bold"/>
            </a:endParaRPr>
          </a:p>
        </p:txBody>
      </p:sp>
      <p:pic>
        <p:nvPicPr>
          <p:cNvPr id="12" name="Picture 11">
            <a:extLst>
              <a:ext uri="{FF2B5EF4-FFF2-40B4-BE49-F238E27FC236}">
                <a16:creationId xmlns:a16="http://schemas.microsoft.com/office/drawing/2014/main" id="{D0A700C2-CE04-394E-875B-44CD3EB34C56}"/>
              </a:ext>
            </a:extLst>
          </p:cNvPr>
          <p:cNvPicPr>
            <a:picLocks noChangeAspect="1"/>
          </p:cNvPicPr>
          <p:nvPr/>
        </p:nvPicPr>
        <p:blipFill>
          <a:blip r:embed="rId6">
            <a:alphaModFix amt="33000"/>
            <a:extLst>
              <a:ext uri="{28A0092B-C50C-407E-A947-70E740481C1C}">
                <a14:useLocalDpi xmlns:a14="http://schemas.microsoft.com/office/drawing/2010/main" val="0"/>
              </a:ext>
            </a:extLst>
          </a:blip>
          <a:stretch>
            <a:fillRect/>
          </a:stretch>
        </p:blipFill>
        <p:spPr>
          <a:xfrm>
            <a:off x="7371080" y="0"/>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8" name="Picture 11">
            <a:extLst>
              <a:ext uri="{FF2B5EF4-FFF2-40B4-BE49-F238E27FC236}">
                <a16:creationId xmlns:a16="http://schemas.microsoft.com/office/drawing/2014/main" id="{7BD78E28-1449-9C47-8207-E61CA486884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0027" y="522124"/>
            <a:ext cx="2431198" cy="2431198"/>
          </a:xfrm>
          <a:prstGeom prst="rect">
            <a:avLst/>
          </a:prstGeom>
        </p:spPr>
      </p:pic>
      <p:grpSp>
        <p:nvGrpSpPr>
          <p:cNvPr id="13" name="Group 12">
            <a:extLst>
              <a:ext uri="{FF2B5EF4-FFF2-40B4-BE49-F238E27FC236}">
                <a16:creationId xmlns:a16="http://schemas.microsoft.com/office/drawing/2014/main" id="{EA206699-6746-224F-9CDC-E785331DEC75}"/>
              </a:ext>
            </a:extLst>
          </p:cNvPr>
          <p:cNvGrpSpPr/>
          <p:nvPr/>
        </p:nvGrpSpPr>
        <p:grpSpPr>
          <a:xfrm>
            <a:off x="3939761" y="2798586"/>
            <a:ext cx="8308975" cy="4416302"/>
            <a:chOff x="0" y="0"/>
            <a:chExt cx="2901950" cy="1542415"/>
          </a:xfrm>
        </p:grpSpPr>
        <p:pic>
          <p:nvPicPr>
            <p:cNvPr id="14" name="Picture 13" descr="Table&#10;&#10;Description automatically generated">
              <a:extLst>
                <a:ext uri="{FF2B5EF4-FFF2-40B4-BE49-F238E27FC236}">
                  <a16:creationId xmlns:a16="http://schemas.microsoft.com/office/drawing/2014/main" id="{B5A81018-8E03-2F47-985A-FE5D912E41B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2901950" cy="1542415"/>
            </a:xfrm>
            <a:prstGeom prst="rect">
              <a:avLst/>
            </a:prstGeom>
          </p:spPr>
        </p:pic>
        <p:sp>
          <p:nvSpPr>
            <p:cNvPr id="15" name="Rounded Rectangle 14">
              <a:extLst>
                <a:ext uri="{FF2B5EF4-FFF2-40B4-BE49-F238E27FC236}">
                  <a16:creationId xmlns:a16="http://schemas.microsoft.com/office/drawing/2014/main" id="{F9F3D427-3F80-E749-AF54-9DF53E1408F3}"/>
                </a:ext>
              </a:extLst>
            </p:cNvPr>
            <p:cNvSpPr/>
            <p:nvPr/>
          </p:nvSpPr>
          <p:spPr>
            <a:xfrm>
              <a:off x="1198405" y="263909"/>
              <a:ext cx="491778" cy="121319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6" name="TextBox 6">
            <a:extLst>
              <a:ext uri="{FF2B5EF4-FFF2-40B4-BE49-F238E27FC236}">
                <a16:creationId xmlns:a16="http://schemas.microsoft.com/office/drawing/2014/main" id="{1B63F00A-D1E1-8649-9C20-57A6B7611BD0}"/>
              </a:ext>
            </a:extLst>
          </p:cNvPr>
          <p:cNvSpPr txBox="1"/>
          <p:nvPr/>
        </p:nvSpPr>
        <p:spPr>
          <a:xfrm>
            <a:off x="3948214" y="7762523"/>
            <a:ext cx="13276579" cy="1231106"/>
          </a:xfrm>
          <a:prstGeom prst="rect">
            <a:avLst/>
          </a:prstGeom>
        </p:spPr>
        <p:txBody>
          <a:bodyPr wrap="square" lIns="0" tIns="0" rIns="0" bIns="0" rtlCol="0" anchor="t">
            <a:spAutoFit/>
          </a:bodyPr>
          <a:lstStyle/>
          <a:p>
            <a:pPr lvl="0">
              <a:defRPr/>
            </a:pPr>
            <a:r>
              <a:rPr lang="en-US" sz="4000" dirty="0">
                <a:solidFill>
                  <a:schemeClr val="bg1"/>
                </a:solidFill>
              </a:rPr>
              <a:t>θ</a:t>
            </a:r>
            <a:r>
              <a:rPr lang="en-US" sz="4000" baseline="-25000" dirty="0">
                <a:solidFill>
                  <a:schemeClr val="bg1"/>
                </a:solidFill>
              </a:rPr>
              <a:t>1 hat </a:t>
            </a:r>
            <a:r>
              <a:rPr lang="en-US" sz="4000" dirty="0">
                <a:solidFill>
                  <a:schemeClr val="bg1"/>
                </a:solidFill>
              </a:rPr>
              <a:t> = -.95828 after 4 iterations, and since |θ</a:t>
            </a:r>
            <a:r>
              <a:rPr lang="en-US" sz="4000" baseline="-25000" dirty="0">
                <a:solidFill>
                  <a:schemeClr val="bg1"/>
                </a:solidFill>
              </a:rPr>
              <a:t>1 </a:t>
            </a:r>
            <a:r>
              <a:rPr lang="en-US" sz="4000" dirty="0">
                <a:solidFill>
                  <a:schemeClr val="bg1"/>
                </a:solidFill>
              </a:rPr>
              <a:t>| &lt; 1 this model satisfies the invertibility condition. </a:t>
            </a:r>
          </a:p>
        </p:txBody>
      </p:sp>
      <p:sp>
        <p:nvSpPr>
          <p:cNvPr id="5" name="TextBox 5">
            <a:extLst>
              <a:ext uri="{FF2B5EF4-FFF2-40B4-BE49-F238E27FC236}">
                <a16:creationId xmlns:a16="http://schemas.microsoft.com/office/drawing/2014/main" id="{AC3C451E-CEB9-144E-95E1-B11854B88E13}"/>
              </a:ext>
            </a:extLst>
          </p:cNvPr>
          <p:cNvSpPr txBox="1"/>
          <p:nvPr/>
        </p:nvSpPr>
        <p:spPr>
          <a:xfrm>
            <a:off x="3963454" y="623130"/>
            <a:ext cx="13664519" cy="1661993"/>
          </a:xfrm>
          <a:prstGeom prst="rect">
            <a:avLst/>
          </a:prstGeom>
        </p:spPr>
        <p:txBody>
          <a:bodyPr wrap="square" lIns="0" tIns="0" rIns="0" bIns="0" rtlCol="0" anchor="t">
            <a:spAutoFit/>
          </a:bodyPr>
          <a:lstStyle/>
          <a:p>
            <a:r>
              <a:rPr lang="en-US" sz="5400" spc="206" dirty="0">
                <a:solidFill>
                  <a:srgbClr val="FFFFFF"/>
                </a:solidFill>
                <a:latin typeface="Muli Bold"/>
              </a:rPr>
              <a:t>Invertibility, Ljung-Box, Autocorrelation &amp;  t-values</a:t>
            </a:r>
          </a:p>
        </p:txBody>
      </p:sp>
    </p:spTree>
    <p:extLst>
      <p:ext uri="{BB962C8B-B14F-4D97-AF65-F5344CB8AC3E}">
        <p14:creationId xmlns:p14="http://schemas.microsoft.com/office/powerpoint/2010/main" val="4040646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963454" y="623130"/>
            <a:ext cx="13664519" cy="1661993"/>
          </a:xfrm>
          <a:prstGeom prst="rect">
            <a:avLst/>
          </a:prstGeom>
        </p:spPr>
        <p:txBody>
          <a:bodyPr wrap="square" lIns="0" tIns="0" rIns="0" bIns="0" rtlCol="0" anchor="t">
            <a:spAutoFit/>
          </a:bodyPr>
          <a:lstStyle/>
          <a:p>
            <a:r>
              <a:rPr lang="en-US" sz="5400" spc="206" dirty="0">
                <a:solidFill>
                  <a:srgbClr val="FFFFFF"/>
                </a:solidFill>
                <a:latin typeface="Muli Bold"/>
              </a:rPr>
              <a:t>Invertibility, Ljung-Box, Autocorrelation &amp;  t-values</a:t>
            </a:r>
          </a:p>
        </p:txBody>
      </p:sp>
      <p:sp>
        <p:nvSpPr>
          <p:cNvPr id="9" name="TextBox 5">
            <a:extLst>
              <a:ext uri="{FF2B5EF4-FFF2-40B4-BE49-F238E27FC236}">
                <a16:creationId xmlns:a16="http://schemas.microsoft.com/office/drawing/2014/main" id="{C2B79B3F-3605-694C-A570-748AE9447D0F}"/>
              </a:ext>
            </a:extLst>
          </p:cNvPr>
          <p:cNvSpPr txBox="1"/>
          <p:nvPr/>
        </p:nvSpPr>
        <p:spPr>
          <a:xfrm>
            <a:off x="17249177" y="8603398"/>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12</a:t>
            </a:r>
            <a:endParaRPr lang="en-US" sz="7200" spc="206" dirty="0">
              <a:solidFill>
                <a:srgbClr val="FFFFFF"/>
              </a:solidFill>
              <a:latin typeface="Muli Bold"/>
            </a:endParaRPr>
          </a:p>
        </p:txBody>
      </p:sp>
      <p:pic>
        <p:nvPicPr>
          <p:cNvPr id="8" name="Picture 11">
            <a:extLst>
              <a:ext uri="{FF2B5EF4-FFF2-40B4-BE49-F238E27FC236}">
                <a16:creationId xmlns:a16="http://schemas.microsoft.com/office/drawing/2014/main" id="{7BD78E28-1449-9C47-8207-E61CA486884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0027" y="522124"/>
            <a:ext cx="2431198" cy="2431198"/>
          </a:xfrm>
          <a:prstGeom prst="rect">
            <a:avLst/>
          </a:prstGeom>
        </p:spPr>
      </p:pic>
      <p:pic>
        <p:nvPicPr>
          <p:cNvPr id="12" name="Picture 11">
            <a:extLst>
              <a:ext uri="{FF2B5EF4-FFF2-40B4-BE49-F238E27FC236}">
                <a16:creationId xmlns:a16="http://schemas.microsoft.com/office/drawing/2014/main" id="{D0A700C2-CE04-394E-875B-44CD3EB34C56}"/>
              </a:ext>
            </a:extLst>
          </p:cNvPr>
          <p:cNvPicPr>
            <a:picLocks noChangeAspect="1"/>
          </p:cNvPicPr>
          <p:nvPr/>
        </p:nvPicPr>
        <p:blipFill>
          <a:blip r:embed="rId8">
            <a:alphaModFix amt="33000"/>
            <a:extLst>
              <a:ext uri="{28A0092B-C50C-407E-A947-70E740481C1C}">
                <a14:useLocalDpi xmlns:a14="http://schemas.microsoft.com/office/drawing/2010/main" val="0"/>
              </a:ext>
            </a:extLst>
          </a:blip>
          <a:stretch>
            <a:fillRect/>
          </a:stretch>
        </p:blipFill>
        <p:spPr>
          <a:xfrm>
            <a:off x="6071616" y="587765"/>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grpSp>
        <p:nvGrpSpPr>
          <p:cNvPr id="16" name="Group 15">
            <a:extLst>
              <a:ext uri="{FF2B5EF4-FFF2-40B4-BE49-F238E27FC236}">
                <a16:creationId xmlns:a16="http://schemas.microsoft.com/office/drawing/2014/main" id="{1B01F7C7-ADEB-534F-B7FF-91A896092B8B}"/>
              </a:ext>
            </a:extLst>
          </p:cNvPr>
          <p:cNvGrpSpPr/>
          <p:nvPr/>
        </p:nvGrpSpPr>
        <p:grpSpPr>
          <a:xfrm>
            <a:off x="910982" y="4319067"/>
            <a:ext cx="7987594" cy="2673617"/>
            <a:chOff x="0" y="0"/>
            <a:chExt cx="4270375" cy="1429385"/>
          </a:xfrm>
        </p:grpSpPr>
        <p:pic>
          <p:nvPicPr>
            <p:cNvPr id="22" name="Picture 21" descr="Table&#10;&#10;Description automatically generated">
              <a:extLst>
                <a:ext uri="{FF2B5EF4-FFF2-40B4-BE49-F238E27FC236}">
                  <a16:creationId xmlns:a16="http://schemas.microsoft.com/office/drawing/2014/main" id="{E57C4B87-143D-2146-950B-66998A4AAAF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0" y="0"/>
              <a:ext cx="4270375" cy="1429385"/>
            </a:xfrm>
            <a:prstGeom prst="rect">
              <a:avLst/>
            </a:prstGeom>
          </p:spPr>
        </p:pic>
        <p:sp>
          <p:nvSpPr>
            <p:cNvPr id="23" name="Rounded Rectangle 22">
              <a:extLst>
                <a:ext uri="{FF2B5EF4-FFF2-40B4-BE49-F238E27FC236}">
                  <a16:creationId xmlns:a16="http://schemas.microsoft.com/office/drawing/2014/main" id="{BF599EB8-D3C3-EB4F-AC56-F088E081CC8E}"/>
                </a:ext>
              </a:extLst>
            </p:cNvPr>
            <p:cNvSpPr/>
            <p:nvPr/>
          </p:nvSpPr>
          <p:spPr>
            <a:xfrm>
              <a:off x="2030687" y="422603"/>
              <a:ext cx="2137410" cy="176487"/>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7" name="Group 16">
            <a:extLst>
              <a:ext uri="{FF2B5EF4-FFF2-40B4-BE49-F238E27FC236}">
                <a16:creationId xmlns:a16="http://schemas.microsoft.com/office/drawing/2014/main" id="{71C59470-EB5B-5E4E-99C9-44954CC397EB}"/>
              </a:ext>
            </a:extLst>
          </p:cNvPr>
          <p:cNvGrpSpPr/>
          <p:nvPr/>
        </p:nvGrpSpPr>
        <p:grpSpPr>
          <a:xfrm>
            <a:off x="3535100" y="3375523"/>
            <a:ext cx="14086651" cy="5188218"/>
            <a:chOff x="-2808784" y="0"/>
            <a:chExt cx="6758484" cy="2489200"/>
          </a:xfrm>
        </p:grpSpPr>
        <p:grpSp>
          <p:nvGrpSpPr>
            <p:cNvPr id="18" name="Group 17">
              <a:extLst>
                <a:ext uri="{FF2B5EF4-FFF2-40B4-BE49-F238E27FC236}">
                  <a16:creationId xmlns:a16="http://schemas.microsoft.com/office/drawing/2014/main" id="{564BE642-E994-314F-ABAE-BFA6B0C1458B}"/>
                </a:ext>
              </a:extLst>
            </p:cNvPr>
            <p:cNvGrpSpPr/>
            <p:nvPr/>
          </p:nvGrpSpPr>
          <p:grpSpPr>
            <a:xfrm>
              <a:off x="-2808784" y="0"/>
              <a:ext cx="6758484" cy="2489200"/>
              <a:chOff x="-2808784" y="0"/>
              <a:chExt cx="6758484" cy="2489200"/>
            </a:xfrm>
          </p:grpSpPr>
          <p:pic>
            <p:nvPicPr>
              <p:cNvPr id="20" name="Picture 19" descr="Table&#10;&#10;Description automatically generated">
                <a:extLst>
                  <a:ext uri="{FF2B5EF4-FFF2-40B4-BE49-F238E27FC236}">
                    <a16:creationId xmlns:a16="http://schemas.microsoft.com/office/drawing/2014/main" id="{B7EC4FE6-D235-194E-8BF2-3421E0193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0"/>
                <a:ext cx="3949700" cy="2489200"/>
              </a:xfrm>
              <a:prstGeom prst="rect">
                <a:avLst/>
              </a:prstGeom>
            </p:spPr>
          </p:pic>
          <p:sp>
            <p:nvSpPr>
              <p:cNvPr id="21" name="Rounded Rectangle 20">
                <a:extLst>
                  <a:ext uri="{FF2B5EF4-FFF2-40B4-BE49-F238E27FC236}">
                    <a16:creationId xmlns:a16="http://schemas.microsoft.com/office/drawing/2014/main" id="{ACD86AA7-2B33-0C4F-9421-A621325BF201}"/>
                  </a:ext>
                </a:extLst>
              </p:cNvPr>
              <p:cNvSpPr/>
              <p:nvPr/>
            </p:nvSpPr>
            <p:spPr>
              <a:xfrm>
                <a:off x="-2808784" y="652948"/>
                <a:ext cx="563364" cy="999593"/>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
          <p:nvSpPr>
            <p:cNvPr id="19" name="Rounded Rectangle 18">
              <a:extLst>
                <a:ext uri="{FF2B5EF4-FFF2-40B4-BE49-F238E27FC236}">
                  <a16:creationId xmlns:a16="http://schemas.microsoft.com/office/drawing/2014/main" id="{5555361B-70E0-7140-B81B-C7D29A28427C}"/>
                </a:ext>
              </a:extLst>
            </p:cNvPr>
            <p:cNvSpPr/>
            <p:nvPr/>
          </p:nvSpPr>
          <p:spPr>
            <a:xfrm>
              <a:off x="2367017" y="695872"/>
              <a:ext cx="1110247" cy="260569"/>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1072466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417236" y="785296"/>
            <a:ext cx="6362130" cy="2215991"/>
          </a:xfrm>
          <a:prstGeom prst="rect">
            <a:avLst/>
          </a:prstGeom>
        </p:spPr>
        <p:txBody>
          <a:bodyPr wrap="square" lIns="0" tIns="0" rIns="0" bIns="0" rtlCol="0" anchor="t">
            <a:spAutoFit/>
          </a:bodyPr>
          <a:lstStyle/>
          <a:p>
            <a:r>
              <a:rPr lang="en-US" sz="7200" spc="206" dirty="0">
                <a:solidFill>
                  <a:srgbClr val="FFFFFF"/>
                </a:solidFill>
                <a:latin typeface="Muli Bold"/>
              </a:rPr>
              <a:t>Seasonal</a:t>
            </a:r>
          </a:p>
          <a:p>
            <a:r>
              <a:rPr lang="en-US" sz="7200" spc="206" dirty="0">
                <a:solidFill>
                  <a:srgbClr val="FFFFFF"/>
                </a:solidFill>
                <a:latin typeface="Muli Bold"/>
              </a:rPr>
              <a:t>Box-Jenkins</a:t>
            </a:r>
          </a:p>
        </p:txBody>
      </p:sp>
      <p:pic>
        <p:nvPicPr>
          <p:cNvPr id="11" name="Picture 3">
            <a:extLst>
              <a:ext uri="{FF2B5EF4-FFF2-40B4-BE49-F238E27FC236}">
                <a16:creationId xmlns:a16="http://schemas.microsoft.com/office/drawing/2014/main" id="{7CB89605-C043-0447-A737-F16EA1AF14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801600" y="228946"/>
            <a:ext cx="5029200" cy="1009863"/>
          </a:xfrm>
          <a:prstGeom prst="rect">
            <a:avLst/>
          </a:prstGeom>
        </p:spPr>
      </p:pic>
      <p:sp>
        <p:nvSpPr>
          <p:cNvPr id="9" name="TextBox 5">
            <a:extLst>
              <a:ext uri="{FF2B5EF4-FFF2-40B4-BE49-F238E27FC236}">
                <a16:creationId xmlns:a16="http://schemas.microsoft.com/office/drawing/2014/main" id="{C2B79B3F-3605-694C-A570-748AE9447D0F}"/>
              </a:ext>
            </a:extLst>
          </p:cNvPr>
          <p:cNvSpPr txBox="1"/>
          <p:nvPr/>
        </p:nvSpPr>
        <p:spPr>
          <a:xfrm>
            <a:off x="17249177" y="8603398"/>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14</a:t>
            </a:r>
            <a:endParaRPr lang="en-US" sz="7200" spc="206" dirty="0">
              <a:solidFill>
                <a:srgbClr val="FFFFFF"/>
              </a:solidFill>
              <a:latin typeface="Muli Bold"/>
            </a:endParaRPr>
          </a:p>
        </p:txBody>
      </p:sp>
      <p:pic>
        <p:nvPicPr>
          <p:cNvPr id="8" name="Picture 6">
            <a:extLst>
              <a:ext uri="{FF2B5EF4-FFF2-40B4-BE49-F238E27FC236}">
                <a16:creationId xmlns:a16="http://schemas.microsoft.com/office/drawing/2014/main" id="{65FF3E00-39D6-9C40-B584-16689E45C7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60027" y="733878"/>
            <a:ext cx="2431198" cy="2431198"/>
          </a:xfrm>
          <a:prstGeom prst="rect">
            <a:avLst/>
          </a:prstGeom>
        </p:spPr>
      </p:pic>
      <p:pic>
        <p:nvPicPr>
          <p:cNvPr id="10" name="Picture 9">
            <a:extLst>
              <a:ext uri="{FF2B5EF4-FFF2-40B4-BE49-F238E27FC236}">
                <a16:creationId xmlns:a16="http://schemas.microsoft.com/office/drawing/2014/main" id="{16743B84-7AEF-9F44-9AEA-349B129BD3F4}"/>
              </a:ext>
            </a:extLst>
          </p:cNvPr>
          <p:cNvPicPr>
            <a:picLocks noChangeAspect="1"/>
          </p:cNvPicPr>
          <p:nvPr/>
        </p:nvPicPr>
        <p:blipFill>
          <a:blip r:embed="rId10">
            <a:alphaModFix amt="33000"/>
            <a:extLst>
              <a:ext uri="{28A0092B-C50C-407E-A947-70E740481C1C}">
                <a14:useLocalDpi xmlns:a14="http://schemas.microsoft.com/office/drawing/2010/main" val="0"/>
              </a:ext>
            </a:extLst>
          </a:blip>
          <a:stretch>
            <a:fillRect/>
          </a:stretch>
        </p:blipFill>
        <p:spPr>
          <a:xfrm>
            <a:off x="6095110" y="492345"/>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grpSp>
        <p:nvGrpSpPr>
          <p:cNvPr id="12" name="Group 11">
            <a:extLst>
              <a:ext uri="{FF2B5EF4-FFF2-40B4-BE49-F238E27FC236}">
                <a16:creationId xmlns:a16="http://schemas.microsoft.com/office/drawing/2014/main" id="{2B9AA92D-C012-8B49-883C-18DB59F68AA8}"/>
              </a:ext>
            </a:extLst>
          </p:cNvPr>
          <p:cNvGrpSpPr/>
          <p:nvPr/>
        </p:nvGrpSpPr>
        <p:grpSpPr>
          <a:xfrm>
            <a:off x="314030" y="4480193"/>
            <a:ext cx="8902423" cy="2443802"/>
            <a:chOff x="0" y="0"/>
            <a:chExt cx="5829300" cy="1600200"/>
          </a:xfrm>
        </p:grpSpPr>
        <p:pic>
          <p:nvPicPr>
            <p:cNvPr id="16" name="Picture 15" descr="Table&#10;&#10;Description automatically generated">
              <a:extLst>
                <a:ext uri="{FF2B5EF4-FFF2-40B4-BE49-F238E27FC236}">
                  <a16:creationId xmlns:a16="http://schemas.microsoft.com/office/drawing/2014/main" id="{4FE1ACBF-1296-6940-BFBA-EEB47CAB861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5829300" cy="1600200"/>
            </a:xfrm>
            <a:prstGeom prst="rect">
              <a:avLst/>
            </a:prstGeom>
          </p:spPr>
        </p:pic>
        <p:sp>
          <p:nvSpPr>
            <p:cNvPr id="17" name="Rounded Rectangle 16">
              <a:extLst>
                <a:ext uri="{FF2B5EF4-FFF2-40B4-BE49-F238E27FC236}">
                  <a16:creationId xmlns:a16="http://schemas.microsoft.com/office/drawing/2014/main" id="{D91A9F1C-FB1A-0F4B-B70B-88F77F664119}"/>
                </a:ext>
              </a:extLst>
            </p:cNvPr>
            <p:cNvSpPr/>
            <p:nvPr/>
          </p:nvSpPr>
          <p:spPr>
            <a:xfrm>
              <a:off x="2031977" y="538217"/>
              <a:ext cx="574589" cy="985783"/>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3" name="Group 12">
            <a:extLst>
              <a:ext uri="{FF2B5EF4-FFF2-40B4-BE49-F238E27FC236}">
                <a16:creationId xmlns:a16="http://schemas.microsoft.com/office/drawing/2014/main" id="{EB7E134B-912A-A443-966D-CD3CCB8F5733}"/>
              </a:ext>
            </a:extLst>
          </p:cNvPr>
          <p:cNvGrpSpPr/>
          <p:nvPr/>
        </p:nvGrpSpPr>
        <p:grpSpPr>
          <a:xfrm>
            <a:off x="9392170" y="2476500"/>
            <a:ext cx="8438630" cy="6301857"/>
            <a:chOff x="0" y="0"/>
            <a:chExt cx="4792345" cy="3578860"/>
          </a:xfrm>
        </p:grpSpPr>
        <p:pic>
          <p:nvPicPr>
            <p:cNvPr id="14" name="Picture 13" descr="Graphical user interface&#10;&#10;Description automatically generated">
              <a:extLst>
                <a:ext uri="{FF2B5EF4-FFF2-40B4-BE49-F238E27FC236}">
                  <a16:creationId xmlns:a16="http://schemas.microsoft.com/office/drawing/2014/main" id="{4A5F7868-A4E0-E443-8F21-2876CF20B60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0"/>
              <a:ext cx="4792345" cy="3578860"/>
            </a:xfrm>
            <a:prstGeom prst="rect">
              <a:avLst/>
            </a:prstGeom>
          </p:spPr>
        </p:pic>
        <p:sp>
          <p:nvSpPr>
            <p:cNvPr id="15" name="Text Box 75">
              <a:extLst>
                <a:ext uri="{FF2B5EF4-FFF2-40B4-BE49-F238E27FC236}">
                  <a16:creationId xmlns:a16="http://schemas.microsoft.com/office/drawing/2014/main" id="{C530802C-3EC4-B947-A5A7-AEB06EB65F24}"/>
                </a:ext>
              </a:extLst>
            </p:cNvPr>
            <p:cNvSpPr txBox="1"/>
            <p:nvPr/>
          </p:nvSpPr>
          <p:spPr>
            <a:xfrm>
              <a:off x="970810" y="2120446"/>
              <a:ext cx="798787" cy="273269"/>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C00000"/>
                  </a:solidFill>
                  <a:effectLst/>
                  <a:latin typeface="Times New Roman" panose="02020603050405020304" pitchFamily="18" charset="0"/>
                  <a:ea typeface="Times New Roman" panose="02020603050405020304" pitchFamily="18" charset="0"/>
                </a:rPr>
                <a:t>No Spike</a:t>
              </a:r>
              <a:endParaRPr lang="en-US" sz="1200" dirty="0">
                <a:effectLst/>
                <a:latin typeface="Times New Roman" panose="02020603050405020304" pitchFamily="18" charset="0"/>
                <a:ea typeface="Times New Roman" panose="02020603050405020304" pitchFamily="18" charset="0"/>
              </a:endParaRPr>
            </a:p>
          </p:txBody>
        </p:sp>
      </p:grpSp>
      <p:sp>
        <p:nvSpPr>
          <p:cNvPr id="18" name="Text Box 75">
            <a:extLst>
              <a:ext uri="{FF2B5EF4-FFF2-40B4-BE49-F238E27FC236}">
                <a16:creationId xmlns:a16="http://schemas.microsoft.com/office/drawing/2014/main" id="{06D4BCA5-E70B-5041-A2DF-C465B15E9A9C}"/>
              </a:ext>
            </a:extLst>
          </p:cNvPr>
          <p:cNvSpPr txBox="1"/>
          <p:nvPr/>
        </p:nvSpPr>
        <p:spPr>
          <a:xfrm>
            <a:off x="15316200" y="3225705"/>
            <a:ext cx="1406549" cy="481187"/>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solidFill>
                  <a:srgbClr val="C00000"/>
                </a:solidFill>
                <a:effectLst/>
                <a:latin typeface="Times New Roman" panose="02020603050405020304" pitchFamily="18" charset="0"/>
                <a:ea typeface="Times New Roman" panose="02020603050405020304" pitchFamily="18" charset="0"/>
              </a:rPr>
              <a:t>No Spike</a:t>
            </a:r>
            <a:endParaRPr lang="en-US"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5643548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1683602"/>
            <a:ext cx="18409270" cy="8641498"/>
          </a:xfrm>
          <a:prstGeom prst="rect">
            <a:avLst/>
          </a:prstGeom>
        </p:spPr>
      </p:pic>
      <p:pic>
        <p:nvPicPr>
          <p:cNvPr id="16" name="Picture 15">
            <a:extLst>
              <a:ext uri="{FF2B5EF4-FFF2-40B4-BE49-F238E27FC236}">
                <a16:creationId xmlns:a16="http://schemas.microsoft.com/office/drawing/2014/main" id="{32F26BBF-EF7B-6D44-A739-8889419D4668}"/>
              </a:ext>
            </a:extLst>
          </p:cNvPr>
          <p:cNvPicPr>
            <a:picLocks noChangeAspect="1"/>
          </p:cNvPicPr>
          <p:nvPr/>
        </p:nvPicPr>
        <p:blipFill>
          <a:blip r:embed="rId5">
            <a:alphaModFix amt="33000"/>
            <a:extLst>
              <a:ext uri="{28A0092B-C50C-407E-A947-70E740481C1C}">
                <a14:useLocalDpi xmlns:a14="http://schemas.microsoft.com/office/drawing/2010/main" val="0"/>
              </a:ext>
            </a:extLst>
          </a:blip>
          <a:stretch>
            <a:fillRect/>
          </a:stretch>
        </p:blipFill>
        <p:spPr>
          <a:xfrm>
            <a:off x="2756427" y="-212112"/>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831799" y="1482636"/>
            <a:ext cx="15092864" cy="1683602"/>
          </a:xfrm>
          <a:prstGeom prst="rect">
            <a:avLst/>
          </a:prstGeom>
        </p:spPr>
        <p:txBody>
          <a:bodyPr lIns="0" tIns="0" rIns="0" bIns="0" rtlCol="0" anchor="t">
            <a:spAutoFit/>
          </a:bodyPr>
          <a:lstStyle/>
          <a:p>
            <a:pPr>
              <a:lnSpc>
                <a:spcPts val="14730"/>
              </a:lnSpc>
            </a:pPr>
            <a:r>
              <a:rPr lang="en-US" sz="7200" spc="206" dirty="0">
                <a:solidFill>
                  <a:srgbClr val="FFFFFF"/>
                </a:solidFill>
                <a:latin typeface="Muli Bold"/>
              </a:rPr>
              <a:t>Conclusion</a:t>
            </a:r>
          </a:p>
        </p:txBody>
      </p:sp>
      <p:pic>
        <p:nvPicPr>
          <p:cNvPr id="11" name="Picture 3">
            <a:extLst>
              <a:ext uri="{FF2B5EF4-FFF2-40B4-BE49-F238E27FC236}">
                <a16:creationId xmlns:a16="http://schemas.microsoft.com/office/drawing/2014/main" id="{7CB89605-C043-0447-A737-F16EA1AF14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65125" y="228947"/>
            <a:ext cx="5029200" cy="1009863"/>
          </a:xfrm>
          <a:prstGeom prst="rect">
            <a:avLst/>
          </a:prstGeom>
        </p:spPr>
      </p:pic>
      <p:sp>
        <p:nvSpPr>
          <p:cNvPr id="9" name="TextBox 5">
            <a:extLst>
              <a:ext uri="{FF2B5EF4-FFF2-40B4-BE49-F238E27FC236}">
                <a16:creationId xmlns:a16="http://schemas.microsoft.com/office/drawing/2014/main" id="{43AC92FF-77C2-2441-B32D-6A5F89CFBBFB}"/>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2</a:t>
            </a:r>
            <a:endParaRPr lang="en-US" sz="7200" spc="206" dirty="0">
              <a:solidFill>
                <a:srgbClr val="FFFFFF"/>
              </a:solidFill>
              <a:latin typeface="Muli Bold"/>
            </a:endParaRPr>
          </a:p>
        </p:txBody>
      </p:sp>
      <p:graphicFrame>
        <p:nvGraphicFramePr>
          <p:cNvPr id="7" name="Table 7">
            <a:extLst>
              <a:ext uri="{FF2B5EF4-FFF2-40B4-BE49-F238E27FC236}">
                <a16:creationId xmlns:a16="http://schemas.microsoft.com/office/drawing/2014/main" id="{78B9FA55-3E8D-F741-AEAC-603D000BAB9A}"/>
              </a:ext>
            </a:extLst>
          </p:cNvPr>
          <p:cNvGraphicFramePr>
            <a:graphicFrameLocks noGrp="1"/>
          </p:cNvGraphicFramePr>
          <p:nvPr>
            <p:extLst>
              <p:ext uri="{D42A27DB-BD31-4B8C-83A1-F6EECF244321}">
                <p14:modId xmlns:p14="http://schemas.microsoft.com/office/powerpoint/2010/main" val="1832770767"/>
              </p:ext>
            </p:extLst>
          </p:nvPr>
        </p:nvGraphicFramePr>
        <p:xfrm>
          <a:off x="3127171" y="3711667"/>
          <a:ext cx="12033657" cy="4411980"/>
        </p:xfrm>
        <a:graphic>
          <a:graphicData uri="http://schemas.openxmlformats.org/drawingml/2006/table">
            <a:tbl>
              <a:tblPr firstRow="1" bandRow="1">
                <a:tableStyleId>{5C22544A-7EE6-4342-B048-85BDC9FD1C3A}</a:tableStyleId>
              </a:tblPr>
              <a:tblGrid>
                <a:gridCol w="4964936">
                  <a:extLst>
                    <a:ext uri="{9D8B030D-6E8A-4147-A177-3AD203B41FA5}">
                      <a16:colId xmlns:a16="http://schemas.microsoft.com/office/drawing/2014/main" val="3880520397"/>
                    </a:ext>
                  </a:extLst>
                </a:gridCol>
                <a:gridCol w="1767181">
                  <a:extLst>
                    <a:ext uri="{9D8B030D-6E8A-4147-A177-3AD203B41FA5}">
                      <a16:colId xmlns:a16="http://schemas.microsoft.com/office/drawing/2014/main" val="3795956799"/>
                    </a:ext>
                  </a:extLst>
                </a:gridCol>
                <a:gridCol w="1851331">
                  <a:extLst>
                    <a:ext uri="{9D8B030D-6E8A-4147-A177-3AD203B41FA5}">
                      <a16:colId xmlns:a16="http://schemas.microsoft.com/office/drawing/2014/main" val="2223772434"/>
                    </a:ext>
                  </a:extLst>
                </a:gridCol>
                <a:gridCol w="2187938">
                  <a:extLst>
                    <a:ext uri="{9D8B030D-6E8A-4147-A177-3AD203B41FA5}">
                      <a16:colId xmlns:a16="http://schemas.microsoft.com/office/drawing/2014/main" val="3699486261"/>
                    </a:ext>
                  </a:extLst>
                </a:gridCol>
                <a:gridCol w="1262271">
                  <a:extLst>
                    <a:ext uri="{9D8B030D-6E8A-4147-A177-3AD203B41FA5}">
                      <a16:colId xmlns:a16="http://schemas.microsoft.com/office/drawing/2014/main" val="3103751974"/>
                    </a:ext>
                  </a:extLst>
                </a:gridCol>
              </a:tblGrid>
              <a:tr h="735330">
                <a:tc>
                  <a:txBody>
                    <a:bodyPr/>
                    <a:lstStyle/>
                    <a:p>
                      <a:pPr algn="ctr"/>
                      <a:r>
                        <a:rPr lang="en-US" sz="3200" dirty="0"/>
                        <a:t>MODEL</a:t>
                      </a:r>
                    </a:p>
                  </a:txBody>
                  <a:tcPr anchor="ctr"/>
                </a:tc>
                <a:tc>
                  <a:txBody>
                    <a:bodyPr/>
                    <a:lstStyle/>
                    <a:p>
                      <a:pPr algn="ctr"/>
                      <a:r>
                        <a:rPr lang="en-US" sz="3200" dirty="0"/>
                        <a:t>AIC</a:t>
                      </a:r>
                    </a:p>
                  </a:txBody>
                  <a:tcPr anchor="ctr"/>
                </a:tc>
                <a:tc>
                  <a:txBody>
                    <a:bodyPr/>
                    <a:lstStyle/>
                    <a:p>
                      <a:pPr algn="ctr"/>
                      <a:r>
                        <a:rPr lang="en-US" sz="3200" dirty="0"/>
                        <a:t>SBC</a:t>
                      </a:r>
                    </a:p>
                  </a:txBody>
                  <a:tcPr anchor="ctr"/>
                </a:tc>
                <a:tc>
                  <a:txBody>
                    <a:bodyPr/>
                    <a:lstStyle/>
                    <a:p>
                      <a:pPr algn="ctr"/>
                      <a:r>
                        <a:rPr lang="en-US" sz="3200" dirty="0"/>
                        <a:t>STD ERROR</a:t>
                      </a:r>
                    </a:p>
                  </a:txBody>
                  <a:tcPr anchor="ctr"/>
                </a:tc>
                <a:tc>
                  <a:txBody>
                    <a:bodyPr/>
                    <a:lstStyle/>
                    <a:p>
                      <a:pPr algn="ctr"/>
                      <a:r>
                        <a:rPr lang="en-US" sz="3200" dirty="0"/>
                        <a:t>R</a:t>
                      </a:r>
                      <a:r>
                        <a:rPr lang="en-US" sz="3200" baseline="30000" dirty="0"/>
                        <a:t>2</a:t>
                      </a:r>
                    </a:p>
                  </a:txBody>
                  <a:tcPr anchor="ctr"/>
                </a:tc>
                <a:extLst>
                  <a:ext uri="{0D108BD9-81ED-4DB2-BD59-A6C34878D82A}">
                    <a16:rowId xmlns:a16="http://schemas.microsoft.com/office/drawing/2014/main" val="3190014954"/>
                  </a:ext>
                </a:extLst>
              </a:tr>
              <a:tr h="735330">
                <a:tc>
                  <a:txBody>
                    <a:bodyPr/>
                    <a:lstStyle/>
                    <a:p>
                      <a:pPr marL="0" marR="0" algn="ctr">
                        <a:spcBef>
                          <a:spcPts val="0"/>
                        </a:spcBef>
                        <a:spcAft>
                          <a:spcPts val="0"/>
                        </a:spcAft>
                      </a:pPr>
                      <a:r>
                        <a:rPr lang="en-US" sz="2400" b="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Model 1 z</a:t>
                      </a:r>
                      <a:r>
                        <a:rPr lang="en-US" sz="2400" b="1" baseline="-2500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t </a:t>
                      </a:r>
                      <a:r>
                        <a:rPr lang="en-US" sz="2400" b="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 δ + a</a:t>
                      </a:r>
                      <a:r>
                        <a:rPr lang="en-US" sz="2400" b="1" baseline="-25000"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t</a:t>
                      </a:r>
                      <a:endParaRPr lang="en-US" sz="2400" b="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endParaRPr>
                    </a:p>
                  </a:txBody>
                  <a:tcPr marL="68580" marR="68580" marT="0" marB="0" anchor="ctr"/>
                </a:tc>
                <a:tc>
                  <a:txBody>
                    <a:bodyPr/>
                    <a:lstStyle/>
                    <a:p>
                      <a:pPr marL="0" marR="0" algn="ctr">
                        <a:spcBef>
                          <a:spcPts val="0"/>
                        </a:spcBef>
                        <a:spcAft>
                          <a:spcPts val="0"/>
                        </a:spcAft>
                      </a:pPr>
                      <a:r>
                        <a:rPr lang="en-US" sz="2400" b="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-301.629</a:t>
                      </a:r>
                    </a:p>
                  </a:txBody>
                  <a:tcPr marL="68580" marR="68580" marT="0" marB="0" anchor="ctr"/>
                </a:tc>
                <a:tc>
                  <a:txBody>
                    <a:bodyPr/>
                    <a:lstStyle/>
                    <a:p>
                      <a:pPr marL="0" marR="0" algn="ctr">
                        <a:spcBef>
                          <a:spcPts val="0"/>
                        </a:spcBef>
                        <a:spcAft>
                          <a:spcPts val="0"/>
                        </a:spcAft>
                      </a:pPr>
                      <a:r>
                        <a:rPr lang="en-US" sz="2400" b="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-298.536</a:t>
                      </a:r>
                    </a:p>
                  </a:txBody>
                  <a:tcPr marL="68580" marR="68580" marT="0" marB="0" anchor="ctr"/>
                </a:tc>
                <a:tc>
                  <a:txBody>
                    <a:bodyPr/>
                    <a:lstStyle/>
                    <a:p>
                      <a:pPr marL="0" marR="0" algn="ctr">
                        <a:spcBef>
                          <a:spcPts val="0"/>
                        </a:spcBef>
                        <a:spcAft>
                          <a:spcPts val="0"/>
                        </a:spcAft>
                      </a:pPr>
                      <a:r>
                        <a:rPr lang="en-US" sz="2400" b="1" dirty="0">
                          <a:solidFill>
                            <a:schemeClr val="tx1"/>
                          </a:solidFill>
                          <a:effectLst/>
                          <a:latin typeface="Segoe UI" panose="020B0502040204020203" pitchFamily="34" charset="0"/>
                          <a:ea typeface="Times New Roman" panose="02020603050405020304" pitchFamily="18" charset="0"/>
                          <a:cs typeface="Segoe UI" panose="020B0502040204020203" pitchFamily="34" charset="0"/>
                        </a:rPr>
                        <a:t>.095633</a:t>
                      </a:r>
                    </a:p>
                  </a:txBody>
                  <a:tcPr marL="68580" marR="68580" marT="0" marB="0" anchor="ctr"/>
                </a:tc>
                <a:tc>
                  <a:txBody>
                    <a:bodyPr/>
                    <a:lstStyle/>
                    <a:p>
                      <a:pPr algn="ctr"/>
                      <a:endParaRPr lang="en-US" sz="2400" b="1">
                        <a:solidFill>
                          <a:schemeClr val="tx1"/>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2033930399"/>
                  </a:ext>
                </a:extLst>
              </a:tr>
              <a:tr h="735330">
                <a:tc>
                  <a:txBody>
                    <a:bodyPr/>
                    <a:lstStyle/>
                    <a:p>
                      <a:pPr algn="ctr"/>
                      <a:r>
                        <a:rPr lang="en-US" sz="2400" b="1" dirty="0">
                          <a:solidFill>
                            <a:schemeClr val="tx1"/>
                          </a:solidFill>
                          <a:latin typeface="Segoe UI" panose="020B0502040204020203" pitchFamily="34" charset="0"/>
                          <a:cs typeface="Segoe UI" panose="020B0502040204020203" pitchFamily="34" charset="0"/>
                        </a:rPr>
                        <a:t>Model 2 ARMA(1)</a:t>
                      </a: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-753.308</a:t>
                      </a: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-750.214</a:t>
                      </a: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.023927</a:t>
                      </a:r>
                    </a:p>
                  </a:txBody>
                  <a:tcPr anchor="ctr"/>
                </a:tc>
                <a:tc>
                  <a:txBody>
                    <a:bodyPr/>
                    <a:lstStyle/>
                    <a:p>
                      <a:pPr algn="ctr"/>
                      <a:endParaRPr lang="en-US" sz="2400" b="1" dirty="0">
                        <a:solidFill>
                          <a:schemeClr val="tx1"/>
                        </a:solidFill>
                        <a:latin typeface="Segoe UI" panose="020B0502040204020203" pitchFamily="34" charset="0"/>
                        <a:cs typeface="Segoe UI" panose="020B0502040204020203" pitchFamily="34" charset="0"/>
                      </a:endParaRPr>
                    </a:p>
                  </a:txBody>
                  <a:tcPr anchor="ctr"/>
                </a:tc>
                <a:extLst>
                  <a:ext uri="{0D108BD9-81ED-4DB2-BD59-A6C34878D82A}">
                    <a16:rowId xmlns:a16="http://schemas.microsoft.com/office/drawing/2014/main" val="4245139087"/>
                  </a:ext>
                </a:extLst>
              </a:tr>
              <a:tr h="735330">
                <a:tc>
                  <a:txBody>
                    <a:bodyPr/>
                    <a:lstStyle/>
                    <a:p>
                      <a:pPr algn="ctr"/>
                      <a:r>
                        <a:rPr lang="en-US" sz="2400" b="1" dirty="0">
                          <a:solidFill>
                            <a:schemeClr val="tx1"/>
                          </a:solidFill>
                          <a:latin typeface="Segoe UI" panose="020B0502040204020203" pitchFamily="34" charset="0"/>
                          <a:cs typeface="Segoe UI" panose="020B0502040204020203" pitchFamily="34" charset="0"/>
                        </a:rPr>
                        <a:t>Model 3 Lny = log(y)</a:t>
                      </a:r>
                    </a:p>
                  </a:txBody>
                  <a:tcPr anchor="ctr"/>
                </a:tc>
                <a:tc>
                  <a:txBody>
                    <a:bodyPr/>
                    <a:lstStyle/>
                    <a:p>
                      <a:pPr algn="ctr"/>
                      <a:endParaRPr lang="en-US" sz="2400" b="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endParaRPr lang="en-US" sz="2400" b="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.31123</a:t>
                      </a: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75.56%</a:t>
                      </a:r>
                    </a:p>
                  </a:txBody>
                  <a:tcPr anchor="ctr"/>
                </a:tc>
                <a:extLst>
                  <a:ext uri="{0D108BD9-81ED-4DB2-BD59-A6C34878D82A}">
                    <a16:rowId xmlns:a16="http://schemas.microsoft.com/office/drawing/2014/main" val="759349996"/>
                  </a:ext>
                </a:extLst>
              </a:tr>
              <a:tr h="735330">
                <a:tc>
                  <a:txBody>
                    <a:bodyPr/>
                    <a:lstStyle/>
                    <a:p>
                      <a:pPr marL="0" marR="0" algn="ctr">
                        <a:spcBef>
                          <a:spcPts val="0"/>
                        </a:spcBef>
                        <a:spcAft>
                          <a:spcPts val="0"/>
                        </a:spcAft>
                      </a:pPr>
                      <a:r>
                        <a:rPr lang="en-US" sz="2400" b="1"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Model 4  Y</a:t>
                      </a:r>
                      <a:r>
                        <a:rPr lang="en-US" sz="2400" b="1" baseline="-250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a:t>
                      </a:r>
                      <a:r>
                        <a:rPr lang="en-US" sz="2400" b="1"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24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β</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β</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 + </a:t>
                      </a:r>
                      <a:r>
                        <a:rPr lang="en-US" sz="2400" b="1" dirty="0">
                          <a:solidFill>
                            <a:schemeClr val="tx1"/>
                          </a:solidFill>
                          <a:effectLst/>
                          <a:latin typeface="Helvetica Neue" panose="02000503000000020004" pitchFamily="2" charset="0"/>
                          <a:ea typeface="Times New Roman" panose="02020603050405020304" pitchFamily="18" charset="0"/>
                          <a:cs typeface="Times New Roman" panose="02020603050405020304" pitchFamily="18" charset="0"/>
                        </a:rPr>
                        <a:t>ε</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t>
                      </a:r>
                      <a:endPar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endParaRPr lang="en-US" sz="2400" b="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endParaRPr lang="en-US" sz="2400" b="1">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.19224</a:t>
                      </a: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82.64%</a:t>
                      </a:r>
                    </a:p>
                  </a:txBody>
                  <a:tcPr anchor="ctr"/>
                </a:tc>
                <a:extLst>
                  <a:ext uri="{0D108BD9-81ED-4DB2-BD59-A6C34878D82A}">
                    <a16:rowId xmlns:a16="http://schemas.microsoft.com/office/drawing/2014/main" val="683662636"/>
                  </a:ext>
                </a:extLst>
              </a:tr>
              <a:tr h="735330">
                <a:tc>
                  <a:txBody>
                    <a:bodyPr/>
                    <a:lstStyle/>
                    <a:p>
                      <a:pPr marL="0" marR="0" algn="ctr">
                        <a:spcBef>
                          <a:spcPts val="0"/>
                        </a:spcBef>
                        <a:spcAft>
                          <a:spcPts val="0"/>
                        </a:spcAft>
                      </a:pPr>
                      <a:r>
                        <a:rPr lang="en-US" sz="2400" b="1"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Model 5 Y</a:t>
                      </a:r>
                      <a:r>
                        <a:rPr lang="en-US" sz="2400" b="1" baseline="-25000"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t</a:t>
                      </a:r>
                      <a:r>
                        <a:rPr lang="en-US" sz="2400" b="1" dirty="0">
                          <a:solidFill>
                            <a:schemeClr val="tx1"/>
                          </a:solidFill>
                          <a:effectLst/>
                          <a:latin typeface="Segoe UI" panose="020B0502040204020203" pitchFamily="34" charset="0"/>
                          <a:ea typeface="Times New Roman" panose="02020603050405020304" pitchFamily="18" charset="0"/>
                          <a:cs typeface="Times New Roman" panose="02020603050405020304" pitchFamily="18" charset="0"/>
                        </a:rPr>
                        <a:t> =</a:t>
                      </a:r>
                      <a:r>
                        <a:rPr lang="en-US" sz="2400" b="1" dirty="0">
                          <a:solidFill>
                            <a:schemeClr val="tx1"/>
                          </a:solidFill>
                          <a:effectLst/>
                          <a:latin typeface="Arial" panose="020B0604020202020204" pitchFamily="34" charset="0"/>
                          <a:ea typeface="Times New Roman" panose="02020603050405020304" pitchFamily="18" charset="0"/>
                          <a:cs typeface="Times New Roman" panose="02020603050405020304" pitchFamily="18" charset="0"/>
                        </a:rPr>
                        <a:t> β</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0</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β</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 + β</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1</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t>
                      </a:r>
                      <a:r>
                        <a:rPr lang="en-US" sz="2400" b="1" baseline="30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2</a:t>
                      </a:r>
                      <a:r>
                        <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2400" b="1" dirty="0">
                          <a:solidFill>
                            <a:schemeClr val="tx1"/>
                          </a:solidFill>
                          <a:effectLst/>
                          <a:latin typeface="Helvetica Neue" panose="02000503000000020004" pitchFamily="2" charset="0"/>
                          <a:ea typeface="Times New Roman" panose="02020603050405020304" pitchFamily="18" charset="0"/>
                          <a:cs typeface="Times New Roman" panose="02020603050405020304" pitchFamily="18" charset="0"/>
                        </a:rPr>
                        <a:t>ε</a:t>
                      </a:r>
                      <a:r>
                        <a:rPr lang="en-US" sz="2400" b="1" baseline="-250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a:t>
                      </a:r>
                      <a:endParaRPr lang="en-US" sz="2400" b="1"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chor="ctr"/>
                </a:tc>
                <a:tc>
                  <a:txBody>
                    <a:bodyPr/>
                    <a:lstStyle/>
                    <a:p>
                      <a:pPr algn="ctr"/>
                      <a:endParaRPr lang="en-US" sz="2400" b="1" dirty="0">
                        <a:solidFill>
                          <a:schemeClr val="tx1"/>
                        </a:solidFill>
                        <a:latin typeface="Segoe UI" panose="020B0502040204020203" pitchFamily="34" charset="0"/>
                        <a:cs typeface="Segoe UI" panose="020B0502040204020203" pitchFamily="34" charset="0"/>
                      </a:endParaRPr>
                    </a:p>
                  </a:txBody>
                  <a:tcPr anchor="ctr"/>
                </a:tc>
                <a:tc>
                  <a:txBody>
                    <a:bodyPr/>
                    <a:lstStyle/>
                    <a:p>
                      <a:pPr algn="ctr"/>
                      <a:endParaRPr lang="en-US" sz="2400" b="1">
                        <a:solidFill>
                          <a:schemeClr val="tx1"/>
                        </a:solidFill>
                        <a:latin typeface="Segoe UI" panose="020B0502040204020203" pitchFamily="34" charset="0"/>
                        <a:cs typeface="Segoe UI" panose="020B0502040204020203" pitchFamily="34" charset="0"/>
                      </a:endParaRPr>
                    </a:p>
                  </a:txBody>
                  <a:tcPr anchor="ctr"/>
                </a:tc>
                <a:tc>
                  <a:txBody>
                    <a:bodyPr/>
                    <a:lstStyle/>
                    <a:p>
                      <a:pPr algn="ctr"/>
                      <a:r>
                        <a:rPr lang="en-US" sz="2400" b="1" dirty="0">
                          <a:solidFill>
                            <a:schemeClr val="tx1"/>
                          </a:solidFill>
                          <a:latin typeface="Segoe UI" panose="020B0502040204020203" pitchFamily="34" charset="0"/>
                          <a:cs typeface="Segoe UI" panose="020B0502040204020203" pitchFamily="34" charset="0"/>
                        </a:rPr>
                        <a:t>.19224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b="1" dirty="0">
                          <a:solidFill>
                            <a:schemeClr val="tx1"/>
                          </a:solidFill>
                          <a:latin typeface="Segoe UI" panose="020B0502040204020203" pitchFamily="34" charset="0"/>
                          <a:cs typeface="Segoe UI" panose="020B0502040204020203" pitchFamily="34" charset="0"/>
                        </a:rPr>
                        <a:t>82.64%</a:t>
                      </a:r>
                    </a:p>
                  </a:txBody>
                  <a:tcPr anchor="ctr"/>
                </a:tc>
                <a:extLst>
                  <a:ext uri="{0D108BD9-81ED-4DB2-BD59-A6C34878D82A}">
                    <a16:rowId xmlns:a16="http://schemas.microsoft.com/office/drawing/2014/main" val="399230389"/>
                  </a:ext>
                </a:extLst>
              </a:tr>
            </a:tbl>
          </a:graphicData>
        </a:graphic>
      </p:graphicFrame>
      <p:sp>
        <p:nvSpPr>
          <p:cNvPr id="15" name="Rounded Rectangle 14">
            <a:extLst>
              <a:ext uri="{FF2B5EF4-FFF2-40B4-BE49-F238E27FC236}">
                <a16:creationId xmlns:a16="http://schemas.microsoft.com/office/drawing/2014/main" id="{977B4672-C05F-A645-B3FD-D0D0CEFFEC28}"/>
              </a:ext>
            </a:extLst>
          </p:cNvPr>
          <p:cNvSpPr/>
          <p:nvPr/>
        </p:nvSpPr>
        <p:spPr>
          <a:xfrm>
            <a:off x="4049489" y="5302151"/>
            <a:ext cx="9666512" cy="527149"/>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4123566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1683602"/>
            <a:ext cx="18409270" cy="8641498"/>
          </a:xfrm>
          <a:prstGeom prst="rect">
            <a:avLst/>
          </a:prstGeom>
        </p:spPr>
      </p:pic>
      <p:pic>
        <p:nvPicPr>
          <p:cNvPr id="13" name="Picture 12">
            <a:extLst>
              <a:ext uri="{FF2B5EF4-FFF2-40B4-BE49-F238E27FC236}">
                <a16:creationId xmlns:a16="http://schemas.microsoft.com/office/drawing/2014/main" id="{0B75A097-42D2-2948-B9BF-91D42CF3288B}"/>
              </a:ext>
            </a:extLst>
          </p:cNvPr>
          <p:cNvPicPr>
            <a:picLocks noChangeAspect="1"/>
          </p:cNvPicPr>
          <p:nvPr/>
        </p:nvPicPr>
        <p:blipFill>
          <a:blip r:embed="rId5">
            <a:alphaModFix amt="33000"/>
            <a:extLst>
              <a:ext uri="{28A0092B-C50C-407E-A947-70E740481C1C}">
                <a14:useLocalDpi xmlns:a14="http://schemas.microsoft.com/office/drawing/2010/main" val="0"/>
              </a:ext>
            </a:extLst>
          </a:blip>
          <a:stretch>
            <a:fillRect/>
          </a:stretch>
        </p:blipFill>
        <p:spPr>
          <a:xfrm>
            <a:off x="1445736" y="-715134"/>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2306654" y="1329452"/>
            <a:ext cx="15092864" cy="1616148"/>
          </a:xfrm>
          <a:prstGeom prst="rect">
            <a:avLst/>
          </a:prstGeom>
        </p:spPr>
        <p:txBody>
          <a:bodyPr lIns="0" tIns="0" rIns="0" bIns="0" rtlCol="0" anchor="t">
            <a:spAutoFit/>
          </a:bodyPr>
          <a:lstStyle/>
          <a:p>
            <a:pPr>
              <a:lnSpc>
                <a:spcPts val="14730"/>
              </a:lnSpc>
            </a:pPr>
            <a:r>
              <a:rPr lang="en-US" sz="6000" spc="206" dirty="0">
                <a:solidFill>
                  <a:srgbClr val="FFFFFF"/>
                </a:solidFill>
                <a:latin typeface="Muli Bold"/>
              </a:rPr>
              <a:t>Forecasted Low Price for Cardano</a:t>
            </a:r>
          </a:p>
        </p:txBody>
      </p:sp>
      <p:pic>
        <p:nvPicPr>
          <p:cNvPr id="11" name="Picture 3">
            <a:extLst>
              <a:ext uri="{FF2B5EF4-FFF2-40B4-BE49-F238E27FC236}">
                <a16:creationId xmlns:a16="http://schemas.microsoft.com/office/drawing/2014/main" id="{7CB89605-C043-0447-A737-F16EA1AF14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12965125" y="228947"/>
            <a:ext cx="5029200" cy="1009863"/>
          </a:xfrm>
          <a:prstGeom prst="rect">
            <a:avLst/>
          </a:prstGeom>
        </p:spPr>
      </p:pic>
      <p:sp>
        <p:nvSpPr>
          <p:cNvPr id="9" name="TextBox 5">
            <a:extLst>
              <a:ext uri="{FF2B5EF4-FFF2-40B4-BE49-F238E27FC236}">
                <a16:creationId xmlns:a16="http://schemas.microsoft.com/office/drawing/2014/main" id="{43AC92FF-77C2-2441-B32D-6A5F89CFBBFB}"/>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2</a:t>
            </a:r>
            <a:endParaRPr lang="en-US" sz="7200" spc="206" dirty="0">
              <a:solidFill>
                <a:srgbClr val="FFFFFF"/>
              </a:solidFill>
              <a:latin typeface="Muli Bold"/>
            </a:endParaRPr>
          </a:p>
        </p:txBody>
      </p:sp>
      <p:pic>
        <p:nvPicPr>
          <p:cNvPr id="6" name="Picture 5" descr="Table&#10;&#10;Description automatically generated">
            <a:extLst>
              <a:ext uri="{FF2B5EF4-FFF2-40B4-BE49-F238E27FC236}">
                <a16:creationId xmlns:a16="http://schemas.microsoft.com/office/drawing/2014/main" id="{60353CD6-13B9-EF4E-8712-542DBCDA9D1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867400" y="3167996"/>
            <a:ext cx="7356369" cy="6469430"/>
          </a:xfrm>
          <a:prstGeom prst="rect">
            <a:avLst/>
          </a:prstGeom>
        </p:spPr>
      </p:pic>
      <p:sp>
        <p:nvSpPr>
          <p:cNvPr id="12" name="TextBox 11">
            <a:extLst>
              <a:ext uri="{FF2B5EF4-FFF2-40B4-BE49-F238E27FC236}">
                <a16:creationId xmlns:a16="http://schemas.microsoft.com/office/drawing/2014/main" id="{5A7FE979-E5C2-7B40-9F62-62209F4A0BBF}"/>
              </a:ext>
            </a:extLst>
          </p:cNvPr>
          <p:cNvSpPr txBox="1"/>
          <p:nvPr/>
        </p:nvSpPr>
        <p:spPr>
          <a:xfrm>
            <a:off x="1692893" y="4463570"/>
            <a:ext cx="4006633" cy="5016758"/>
          </a:xfrm>
          <a:prstGeom prst="rect">
            <a:avLst/>
          </a:prstGeom>
          <a:noFill/>
        </p:spPr>
        <p:txBody>
          <a:bodyPr wrap="square" rtlCol="0">
            <a:spAutoFit/>
          </a:bodyPr>
          <a:lstStyle/>
          <a:p>
            <a:pPr algn="r"/>
            <a:r>
              <a:rPr lang="en-US" sz="3200" dirty="0">
                <a:solidFill>
                  <a:schemeClr val="bg1"/>
                </a:solidFill>
              </a:rPr>
              <a:t>June 25, 2021</a:t>
            </a:r>
          </a:p>
          <a:p>
            <a:pPr algn="r"/>
            <a:r>
              <a:rPr lang="en-US" sz="3200" dirty="0">
                <a:solidFill>
                  <a:schemeClr val="bg1"/>
                </a:solidFill>
              </a:rPr>
              <a:t>June 26, 2021</a:t>
            </a:r>
          </a:p>
          <a:p>
            <a:pPr algn="r"/>
            <a:r>
              <a:rPr lang="en-US" sz="3200" dirty="0">
                <a:solidFill>
                  <a:schemeClr val="bg1"/>
                </a:solidFill>
              </a:rPr>
              <a:t>June 27, 2021</a:t>
            </a:r>
          </a:p>
          <a:p>
            <a:pPr algn="r"/>
            <a:r>
              <a:rPr lang="en-US" sz="3200" dirty="0">
                <a:solidFill>
                  <a:schemeClr val="bg1"/>
                </a:solidFill>
              </a:rPr>
              <a:t>June  28, 2021</a:t>
            </a:r>
          </a:p>
          <a:p>
            <a:pPr algn="r"/>
            <a:r>
              <a:rPr lang="en-US" sz="3200" dirty="0">
                <a:solidFill>
                  <a:schemeClr val="bg1"/>
                </a:solidFill>
              </a:rPr>
              <a:t>June 29, 202</a:t>
            </a:r>
          </a:p>
          <a:p>
            <a:pPr algn="r"/>
            <a:r>
              <a:rPr lang="en-US" sz="3200" dirty="0">
                <a:solidFill>
                  <a:schemeClr val="bg1"/>
                </a:solidFill>
              </a:rPr>
              <a:t>June 30, 2021</a:t>
            </a:r>
          </a:p>
          <a:p>
            <a:pPr algn="r"/>
            <a:r>
              <a:rPr lang="en-US" sz="3200" dirty="0">
                <a:solidFill>
                  <a:schemeClr val="bg1"/>
                </a:solidFill>
              </a:rPr>
              <a:t>July 1, 2021</a:t>
            </a:r>
          </a:p>
          <a:p>
            <a:pPr algn="r"/>
            <a:r>
              <a:rPr lang="en-US" sz="3200" dirty="0">
                <a:solidFill>
                  <a:schemeClr val="bg1"/>
                </a:solidFill>
              </a:rPr>
              <a:t>July 2, 2021</a:t>
            </a:r>
          </a:p>
          <a:p>
            <a:pPr algn="r"/>
            <a:r>
              <a:rPr lang="en-US" sz="3200" dirty="0">
                <a:solidFill>
                  <a:schemeClr val="bg1"/>
                </a:solidFill>
              </a:rPr>
              <a:t>July 3, 2021</a:t>
            </a:r>
          </a:p>
          <a:p>
            <a:pPr algn="r"/>
            <a:r>
              <a:rPr lang="en-US" sz="3200" dirty="0">
                <a:solidFill>
                  <a:schemeClr val="bg1"/>
                </a:solidFill>
              </a:rPr>
              <a:t>July 4, 2021</a:t>
            </a:r>
          </a:p>
        </p:txBody>
      </p:sp>
    </p:spTree>
    <p:extLst>
      <p:ext uri="{BB962C8B-B14F-4D97-AF65-F5344CB8AC3E}">
        <p14:creationId xmlns:p14="http://schemas.microsoft.com/office/powerpoint/2010/main" val="2493251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1024186"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2700476" y="138917"/>
            <a:ext cx="5638800" cy="1683602"/>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Introduction</a:t>
            </a:r>
          </a:p>
        </p:txBody>
      </p:sp>
      <p:sp>
        <p:nvSpPr>
          <p:cNvPr id="6" name="TextBox 6">
            <a:extLst>
              <a:ext uri="{FF2B5EF4-FFF2-40B4-BE49-F238E27FC236}">
                <a16:creationId xmlns:a16="http://schemas.microsoft.com/office/drawing/2014/main" id="{1B63F00A-D1E1-8649-9C20-57A6B7611BD0}"/>
              </a:ext>
            </a:extLst>
          </p:cNvPr>
          <p:cNvSpPr txBox="1"/>
          <p:nvPr/>
        </p:nvSpPr>
        <p:spPr>
          <a:xfrm>
            <a:off x="2110087" y="2368266"/>
            <a:ext cx="7971270" cy="2215991"/>
          </a:xfrm>
          <a:prstGeom prst="rect">
            <a:avLst/>
          </a:prstGeom>
        </p:spPr>
        <p:txBody>
          <a:bodyPr wrap="square" lIns="0" tIns="0" rIns="0" bIns="0" rtlCol="0" anchor="t">
            <a:spAutoFit/>
          </a:bodyPr>
          <a:lstStyle/>
          <a:p>
            <a:r>
              <a:rPr lang="en-US" sz="3600" dirty="0">
                <a:solidFill>
                  <a:schemeClr val="bg1"/>
                </a:solidFill>
              </a:rPr>
              <a:t>Cardano also known as ADA</a:t>
            </a:r>
          </a:p>
          <a:p>
            <a:endParaRPr lang="en-US" sz="3600" dirty="0">
              <a:solidFill>
                <a:schemeClr val="bg1"/>
              </a:solidFill>
            </a:endParaRPr>
          </a:p>
          <a:p>
            <a:r>
              <a:rPr lang="en-US" sz="3600" dirty="0">
                <a:solidFill>
                  <a:schemeClr val="bg1"/>
                </a:solidFill>
              </a:rPr>
              <a:t>Founded by Charles Hoskinson, who was also one of the co-founders of Ethereum.</a:t>
            </a:r>
          </a:p>
        </p:txBody>
      </p:sp>
      <p:sp>
        <p:nvSpPr>
          <p:cNvPr id="9" name="Rectangle 8">
            <a:extLst>
              <a:ext uri="{FF2B5EF4-FFF2-40B4-BE49-F238E27FC236}">
                <a16:creationId xmlns:a16="http://schemas.microsoft.com/office/drawing/2014/main" id="{2D8DD744-CF00-E746-9B41-35993412DE08}"/>
              </a:ext>
            </a:extLst>
          </p:cNvPr>
          <p:cNvSpPr/>
          <p:nvPr/>
        </p:nvSpPr>
        <p:spPr>
          <a:xfrm>
            <a:off x="2127773" y="5279600"/>
            <a:ext cx="7953584" cy="2862322"/>
          </a:xfrm>
          <a:prstGeom prst="rect">
            <a:avLst/>
          </a:prstGeom>
        </p:spPr>
        <p:txBody>
          <a:bodyPr wrap="square">
            <a:spAutoFit/>
          </a:bodyPr>
          <a:lstStyle/>
          <a:p>
            <a:r>
              <a:rPr lang="en-US" sz="3600" dirty="0">
                <a:solidFill>
                  <a:schemeClr val="bg1"/>
                </a:solidFill>
              </a:rPr>
              <a:t>A thousand times more energy efficient than Bitcoin</a:t>
            </a:r>
            <a:endParaRPr lang="en-US" sz="3600" dirty="0"/>
          </a:p>
          <a:p>
            <a:endParaRPr lang="en-US" sz="3600" dirty="0">
              <a:solidFill>
                <a:schemeClr val="bg1"/>
              </a:solidFill>
            </a:endParaRPr>
          </a:p>
          <a:p>
            <a:r>
              <a:rPr lang="en-US" sz="3600" dirty="0">
                <a:solidFill>
                  <a:schemeClr val="bg1"/>
                </a:solidFill>
              </a:rPr>
              <a:t>Built for the Future</a:t>
            </a:r>
          </a:p>
          <a:p>
            <a:endParaRPr lang="en-US" sz="3600" dirty="0">
              <a:solidFill>
                <a:schemeClr val="bg1"/>
              </a:solidFill>
            </a:endParaRPr>
          </a:p>
        </p:txBody>
      </p:sp>
      <p:pic>
        <p:nvPicPr>
          <p:cNvPr id="11" name="Picture 10" descr="Shape, icon&#10;&#10;Description automatically generated with medium confidence">
            <a:extLst>
              <a:ext uri="{FF2B5EF4-FFF2-40B4-BE49-F238E27FC236}">
                <a16:creationId xmlns:a16="http://schemas.microsoft.com/office/drawing/2014/main" id="{769C4C13-FEA7-3A4B-A6BA-587C4D09316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53800" y="228947"/>
            <a:ext cx="6481919" cy="7259749"/>
          </a:xfrm>
          <a:prstGeom prst="rect">
            <a:avLst/>
          </a:prstGeom>
        </p:spPr>
      </p:pic>
      <p:sp>
        <p:nvSpPr>
          <p:cNvPr id="14" name="TextBox 5">
            <a:extLst>
              <a:ext uri="{FF2B5EF4-FFF2-40B4-BE49-F238E27FC236}">
                <a16:creationId xmlns:a16="http://schemas.microsoft.com/office/drawing/2014/main" id="{F5D6D19B-3B1D-974C-B08A-C113DD7A8EDA}"/>
              </a:ext>
            </a:extLst>
          </p:cNvPr>
          <p:cNvSpPr txBox="1"/>
          <p:nvPr/>
        </p:nvSpPr>
        <p:spPr>
          <a:xfrm>
            <a:off x="11866719" y="6748945"/>
            <a:ext cx="5578751" cy="3177793"/>
          </a:xfrm>
          <a:prstGeom prst="rect">
            <a:avLst/>
          </a:prstGeom>
        </p:spPr>
        <p:txBody>
          <a:bodyPr wrap="square" lIns="0" tIns="0" rIns="0" bIns="0" rtlCol="0" anchor="t">
            <a:spAutoFit/>
          </a:bodyPr>
          <a:lstStyle/>
          <a:p>
            <a:pPr algn="ctr">
              <a:lnSpc>
                <a:spcPts val="14730"/>
              </a:lnSpc>
            </a:pPr>
            <a:r>
              <a:rPr lang="en-US" sz="3600" b="1" spc="206" dirty="0">
                <a:solidFill>
                  <a:srgbClr val="0432FF"/>
                </a:solidFill>
                <a:latin typeface="Muli Bold"/>
              </a:rPr>
              <a:t>Ada Lovelace</a:t>
            </a:r>
            <a:r>
              <a:rPr lang="en-US" sz="3200" b="1" spc="206" dirty="0">
                <a:solidFill>
                  <a:srgbClr val="0432FF"/>
                </a:solidFill>
                <a:latin typeface="Muli Bold"/>
              </a:rPr>
              <a:t> </a:t>
            </a:r>
          </a:p>
          <a:p>
            <a:pPr algn="ctr"/>
            <a:r>
              <a:rPr lang="en-US" sz="2800" spc="206" dirty="0">
                <a:solidFill>
                  <a:srgbClr val="0432FF"/>
                </a:solidFill>
                <a:latin typeface="Muli Bold"/>
              </a:rPr>
              <a:t>19</a:t>
            </a:r>
            <a:r>
              <a:rPr lang="en-US" sz="2800" spc="206" baseline="30000" dirty="0">
                <a:solidFill>
                  <a:srgbClr val="0432FF"/>
                </a:solidFill>
                <a:latin typeface="Muli Bold"/>
              </a:rPr>
              <a:t>th</a:t>
            </a:r>
            <a:r>
              <a:rPr lang="en-US" sz="2800" spc="206" dirty="0">
                <a:solidFill>
                  <a:srgbClr val="0432FF"/>
                </a:solidFill>
                <a:latin typeface="Muli Bold"/>
              </a:rPr>
              <a:t> Century  </a:t>
            </a:r>
          </a:p>
          <a:p>
            <a:pPr algn="ctr"/>
            <a:r>
              <a:rPr lang="en-US" sz="2800" spc="206" dirty="0">
                <a:solidFill>
                  <a:srgbClr val="0432FF"/>
                </a:solidFill>
                <a:latin typeface="Muli Bold"/>
              </a:rPr>
              <a:t>First Computer Programmer &amp; Mathematician</a:t>
            </a:r>
          </a:p>
        </p:txBody>
      </p:sp>
      <p:sp>
        <p:nvSpPr>
          <p:cNvPr id="17" name="TextBox 5">
            <a:extLst>
              <a:ext uri="{FF2B5EF4-FFF2-40B4-BE49-F238E27FC236}">
                <a16:creationId xmlns:a16="http://schemas.microsoft.com/office/drawing/2014/main" id="{10721713-356C-0442-9934-4F41E5FA09D8}"/>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1</a:t>
            </a:r>
            <a:endParaRPr lang="en-US" sz="7200" spc="206" dirty="0">
              <a:solidFill>
                <a:srgbClr val="FFFFFF"/>
              </a:solidFill>
              <a:latin typeface="Muli Bold"/>
            </a:endParaRPr>
          </a:p>
        </p:txBody>
      </p:sp>
      <p:pic>
        <p:nvPicPr>
          <p:cNvPr id="19" name="Picture 18" descr="Shape&#10;&#10;Description automatically generated with low confidence">
            <a:extLst>
              <a:ext uri="{FF2B5EF4-FFF2-40B4-BE49-F238E27FC236}">
                <a16:creationId xmlns:a16="http://schemas.microsoft.com/office/drawing/2014/main" id="{5E9102AE-EAFB-F041-8F10-8542CF5926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530" y="2011262"/>
            <a:ext cx="1187617" cy="1096019"/>
          </a:xfrm>
          <a:prstGeom prst="rect">
            <a:avLst/>
          </a:prstGeom>
        </p:spPr>
      </p:pic>
      <p:pic>
        <p:nvPicPr>
          <p:cNvPr id="20" name="Picture 19" descr="Shape&#10;&#10;Description automatically generated with low confidence">
            <a:extLst>
              <a:ext uri="{FF2B5EF4-FFF2-40B4-BE49-F238E27FC236}">
                <a16:creationId xmlns:a16="http://schemas.microsoft.com/office/drawing/2014/main" id="{4658A746-676E-DF4F-9906-7CDE1ADB834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730" y="3433662"/>
            <a:ext cx="1187617" cy="1096019"/>
          </a:xfrm>
          <a:prstGeom prst="rect">
            <a:avLst/>
          </a:prstGeom>
        </p:spPr>
      </p:pic>
      <p:pic>
        <p:nvPicPr>
          <p:cNvPr id="21" name="Picture 20" descr="Shape&#10;&#10;Description automatically generated with low confidence">
            <a:extLst>
              <a:ext uri="{FF2B5EF4-FFF2-40B4-BE49-F238E27FC236}">
                <a16:creationId xmlns:a16="http://schemas.microsoft.com/office/drawing/2014/main" id="{690F0EE1-53B5-D741-A81A-0F6BD4C16FA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130" y="5059262"/>
            <a:ext cx="1187617" cy="1096019"/>
          </a:xfrm>
          <a:prstGeom prst="rect">
            <a:avLst/>
          </a:prstGeom>
        </p:spPr>
      </p:pic>
      <p:pic>
        <p:nvPicPr>
          <p:cNvPr id="22" name="Picture 21" descr="Shape&#10;&#10;Description automatically generated with low confidence">
            <a:extLst>
              <a:ext uri="{FF2B5EF4-FFF2-40B4-BE49-F238E27FC236}">
                <a16:creationId xmlns:a16="http://schemas.microsoft.com/office/drawing/2014/main" id="{FA35FCBC-7E3A-414B-A64B-BE85345F380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2530" y="6405462"/>
            <a:ext cx="1187617" cy="109601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84142" y="-129276"/>
            <a:ext cx="19029342" cy="10672876"/>
          </a:xfrm>
          <a:prstGeom prst="rect">
            <a:avLst/>
          </a:prstGeom>
        </p:spPr>
      </p:pic>
      <p:pic>
        <p:nvPicPr>
          <p:cNvPr id="7" name="Picture 6">
            <a:extLst>
              <a:ext uri="{FF2B5EF4-FFF2-40B4-BE49-F238E27FC236}">
                <a16:creationId xmlns:a16="http://schemas.microsoft.com/office/drawing/2014/main" id="{AE9F8F49-6798-144B-8BD5-15183B166F85}"/>
              </a:ext>
            </a:extLst>
          </p:cNvPr>
          <p:cNvPicPr>
            <a:picLocks noChangeAspect="1"/>
          </p:cNvPicPr>
          <p:nvPr/>
        </p:nvPicPr>
        <p:blipFill>
          <a:blip r:embed="rId5">
            <a:alphaModFix amt="39000"/>
            <a:extLst>
              <a:ext uri="{28A0092B-C50C-407E-A947-70E740481C1C}">
                <a14:useLocalDpi xmlns:a14="http://schemas.microsoft.com/office/drawing/2010/main" val="0"/>
              </a:ext>
            </a:extLst>
          </a:blip>
          <a:stretch>
            <a:fillRect/>
          </a:stretch>
        </p:blipFill>
        <p:spPr>
          <a:xfrm>
            <a:off x="6096000" y="54935"/>
            <a:ext cx="12252635" cy="10270165"/>
          </a:xfrm>
          <a:prstGeom prst="rect">
            <a:avLst/>
          </a:prstGeom>
        </p:spPr>
      </p:pic>
      <p:pic>
        <p:nvPicPr>
          <p:cNvPr id="8" name="Picture 7" descr="Text, logo&#10;&#10;Description automatically generated">
            <a:extLst>
              <a:ext uri="{FF2B5EF4-FFF2-40B4-BE49-F238E27FC236}">
                <a16:creationId xmlns:a16="http://schemas.microsoft.com/office/drawing/2014/main" id="{A8B6BAC7-FD26-C84A-BE45-475AAA45CF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p:cNvSpPr txBox="1"/>
          <p:nvPr/>
        </p:nvSpPr>
        <p:spPr>
          <a:xfrm>
            <a:off x="1597568" y="3543300"/>
            <a:ext cx="15092864" cy="1885131"/>
          </a:xfrm>
          <a:prstGeom prst="rect">
            <a:avLst/>
          </a:prstGeom>
        </p:spPr>
        <p:txBody>
          <a:bodyPr lIns="0" tIns="0" rIns="0" bIns="0" rtlCol="0" anchor="t">
            <a:spAutoFit/>
          </a:bodyPr>
          <a:lstStyle/>
          <a:p>
            <a:pPr algn="ctr">
              <a:lnSpc>
                <a:spcPts val="14730"/>
              </a:lnSpc>
            </a:pPr>
            <a:r>
              <a:rPr lang="en-US" sz="13767" spc="206" dirty="0">
                <a:solidFill>
                  <a:srgbClr val="FFFFFF"/>
                </a:solidFill>
                <a:latin typeface="Muli Bold"/>
              </a:rPr>
              <a:t>Thank you.</a:t>
            </a:r>
          </a:p>
        </p:txBody>
      </p:sp>
    </p:spTree>
    <p:extLst>
      <p:ext uri="{BB962C8B-B14F-4D97-AF65-F5344CB8AC3E}">
        <p14:creationId xmlns:p14="http://schemas.microsoft.com/office/powerpoint/2010/main" val="21930971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92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0635" y="1683602"/>
            <a:ext cx="18409270" cy="8641498"/>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2910830" y="1683602"/>
            <a:ext cx="5492801" cy="1683602"/>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Hypothesis</a:t>
            </a:r>
          </a:p>
        </p:txBody>
      </p:sp>
      <p:sp>
        <p:nvSpPr>
          <p:cNvPr id="6" name="TextBox 6">
            <a:extLst>
              <a:ext uri="{FF2B5EF4-FFF2-40B4-BE49-F238E27FC236}">
                <a16:creationId xmlns:a16="http://schemas.microsoft.com/office/drawing/2014/main" id="{1B63F00A-D1E1-8649-9C20-57A6B7611BD0}"/>
              </a:ext>
            </a:extLst>
          </p:cNvPr>
          <p:cNvSpPr txBox="1"/>
          <p:nvPr/>
        </p:nvSpPr>
        <p:spPr>
          <a:xfrm>
            <a:off x="2324100" y="3653267"/>
            <a:ext cx="13639800" cy="4739759"/>
          </a:xfrm>
          <a:prstGeom prst="rect">
            <a:avLst/>
          </a:prstGeom>
        </p:spPr>
        <p:txBody>
          <a:bodyPr wrap="square" lIns="0" tIns="0" rIns="0" bIns="0" rtlCol="0" anchor="t">
            <a:spAutoFit/>
          </a:bodyPr>
          <a:lstStyle/>
          <a:p>
            <a:r>
              <a:rPr lang="en-US" sz="4400" dirty="0">
                <a:solidFill>
                  <a:schemeClr val="bg1"/>
                </a:solidFill>
              </a:rPr>
              <a:t>Null hypothesis: </a:t>
            </a:r>
          </a:p>
          <a:p>
            <a:r>
              <a:rPr lang="en-US" sz="4400" dirty="0">
                <a:solidFill>
                  <a:schemeClr val="bg1"/>
                </a:solidFill>
              </a:rPr>
              <a:t>	To predict the future Low Price of Cardano using an 	ARMA model.</a:t>
            </a:r>
          </a:p>
          <a:p>
            <a:endParaRPr lang="en-US" sz="4400" dirty="0">
              <a:solidFill>
                <a:schemeClr val="bg1"/>
              </a:solidFill>
            </a:endParaRPr>
          </a:p>
          <a:p>
            <a:r>
              <a:rPr lang="en-US" sz="4400" dirty="0">
                <a:solidFill>
                  <a:schemeClr val="bg1"/>
                </a:solidFill>
              </a:rPr>
              <a:t>Alternative hypothesis: </a:t>
            </a:r>
          </a:p>
          <a:p>
            <a:r>
              <a:rPr lang="en-US" sz="4400" dirty="0">
                <a:solidFill>
                  <a:schemeClr val="bg1"/>
                </a:solidFill>
              </a:rPr>
              <a:t>	The Low Price of Cardano cannot be predicted using the 	ARMA model.</a:t>
            </a:r>
          </a:p>
        </p:txBody>
      </p:sp>
      <p:sp>
        <p:nvSpPr>
          <p:cNvPr id="9" name="TextBox 5">
            <a:extLst>
              <a:ext uri="{FF2B5EF4-FFF2-40B4-BE49-F238E27FC236}">
                <a16:creationId xmlns:a16="http://schemas.microsoft.com/office/drawing/2014/main" id="{43AC92FF-77C2-2441-B32D-6A5F89CFBBFB}"/>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2</a:t>
            </a:r>
            <a:endParaRPr lang="en-US" sz="7200" spc="206" dirty="0">
              <a:solidFill>
                <a:srgbClr val="FFFFFF"/>
              </a:solidFill>
              <a:latin typeface="Muli Bold"/>
            </a:endParaRPr>
          </a:p>
        </p:txBody>
      </p:sp>
      <p:pic>
        <p:nvPicPr>
          <p:cNvPr id="13" name="Picture 12">
            <a:extLst>
              <a:ext uri="{FF2B5EF4-FFF2-40B4-BE49-F238E27FC236}">
                <a16:creationId xmlns:a16="http://schemas.microsoft.com/office/drawing/2014/main" id="{7BC5B814-8465-854C-BB78-7AFE7D443DA2}"/>
              </a:ext>
            </a:extLst>
          </p:cNvPr>
          <p:cNvPicPr>
            <a:picLocks noChangeAspect="1"/>
          </p:cNvPicPr>
          <p:nvPr/>
        </p:nvPicPr>
        <p:blipFill>
          <a:blip r:embed="rId5">
            <a:alphaModFix amt="33000"/>
            <a:extLst>
              <a:ext uri="{28A0092B-C50C-407E-A947-70E740481C1C}">
                <a14:useLocalDpi xmlns:a14="http://schemas.microsoft.com/office/drawing/2010/main" val="0"/>
              </a:ext>
            </a:extLst>
          </a:blip>
          <a:stretch>
            <a:fillRect/>
          </a:stretch>
        </p:blipFill>
        <p:spPr>
          <a:xfrm>
            <a:off x="6067791" y="8417"/>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15" name="Picture 14" descr="Shape&#10;&#10;Description automatically generated with low confidence">
            <a:extLst>
              <a:ext uri="{FF2B5EF4-FFF2-40B4-BE49-F238E27FC236}">
                <a16:creationId xmlns:a16="http://schemas.microsoft.com/office/drawing/2014/main" id="{C334148E-8766-C44C-971E-42E86DC4F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1397539"/>
            <a:ext cx="2918047" cy="2692985"/>
          </a:xfrm>
          <a:prstGeom prst="rect">
            <a:avLst/>
          </a:prstGeom>
        </p:spPr>
      </p:pic>
    </p:spTree>
    <p:extLst>
      <p:ext uri="{BB962C8B-B14F-4D97-AF65-F5344CB8AC3E}">
        <p14:creationId xmlns:p14="http://schemas.microsoft.com/office/powerpoint/2010/main" val="2639609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1683602"/>
            <a:ext cx="18409270" cy="8641498"/>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2951672" y="1683602"/>
            <a:ext cx="5188001" cy="1683602"/>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Motivation</a:t>
            </a:r>
          </a:p>
        </p:txBody>
      </p:sp>
      <p:sp>
        <p:nvSpPr>
          <p:cNvPr id="6" name="TextBox 6">
            <a:extLst>
              <a:ext uri="{FF2B5EF4-FFF2-40B4-BE49-F238E27FC236}">
                <a16:creationId xmlns:a16="http://schemas.microsoft.com/office/drawing/2014/main" id="{1B63F00A-D1E1-8649-9C20-57A6B7611BD0}"/>
              </a:ext>
            </a:extLst>
          </p:cNvPr>
          <p:cNvSpPr txBox="1"/>
          <p:nvPr/>
        </p:nvSpPr>
        <p:spPr>
          <a:xfrm>
            <a:off x="4974382" y="3877403"/>
            <a:ext cx="11019681" cy="1107996"/>
          </a:xfrm>
          <a:prstGeom prst="rect">
            <a:avLst/>
          </a:prstGeom>
        </p:spPr>
        <p:txBody>
          <a:bodyPr wrap="square" lIns="0" tIns="0" rIns="0" bIns="0" rtlCol="0" anchor="t">
            <a:spAutoFit/>
          </a:bodyPr>
          <a:lstStyle/>
          <a:p>
            <a:r>
              <a:rPr lang="en-US" sz="3600" dirty="0">
                <a:solidFill>
                  <a:schemeClr val="bg1"/>
                </a:solidFill>
              </a:rPr>
              <a:t>Cardano holders  “have the right to vote on any proposed changes to the software”</a:t>
            </a:r>
            <a:r>
              <a:rPr lang="en-US" sz="3600" baseline="30000" dirty="0">
                <a:solidFill>
                  <a:schemeClr val="bg1"/>
                </a:solidFill>
              </a:rPr>
              <a:t> (3).</a:t>
            </a:r>
            <a:endParaRPr lang="en-US" sz="3600" dirty="0">
              <a:solidFill>
                <a:schemeClr val="bg1"/>
              </a:solidFill>
            </a:endParaRPr>
          </a:p>
        </p:txBody>
      </p:sp>
      <p:pic>
        <p:nvPicPr>
          <p:cNvPr id="11" name="Picture 3">
            <a:extLst>
              <a:ext uri="{FF2B5EF4-FFF2-40B4-BE49-F238E27FC236}">
                <a16:creationId xmlns:a16="http://schemas.microsoft.com/office/drawing/2014/main" id="{7CB89605-C043-0447-A737-F16EA1AF14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65125" y="228947"/>
            <a:ext cx="5029200" cy="1009863"/>
          </a:xfrm>
          <a:prstGeom prst="rect">
            <a:avLst/>
          </a:prstGeom>
        </p:spPr>
      </p:pic>
      <p:sp>
        <p:nvSpPr>
          <p:cNvPr id="8" name="TextBox 5">
            <a:extLst>
              <a:ext uri="{FF2B5EF4-FFF2-40B4-BE49-F238E27FC236}">
                <a16:creationId xmlns:a16="http://schemas.microsoft.com/office/drawing/2014/main" id="{48A6AFFB-1490-874F-B453-16BDAB838E8F}"/>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3</a:t>
            </a:r>
            <a:endParaRPr lang="en-US" sz="7200" spc="206" dirty="0">
              <a:solidFill>
                <a:srgbClr val="FFFFFF"/>
              </a:solidFill>
              <a:latin typeface="Muli Bold"/>
            </a:endParaRPr>
          </a:p>
        </p:txBody>
      </p:sp>
      <p:sp>
        <p:nvSpPr>
          <p:cNvPr id="3" name="Rectangle 2">
            <a:extLst>
              <a:ext uri="{FF2B5EF4-FFF2-40B4-BE49-F238E27FC236}">
                <a16:creationId xmlns:a16="http://schemas.microsoft.com/office/drawing/2014/main" id="{EE280203-FC5B-F543-BC58-83F86522EC28}"/>
              </a:ext>
            </a:extLst>
          </p:cNvPr>
          <p:cNvSpPr/>
          <p:nvPr/>
        </p:nvSpPr>
        <p:spPr>
          <a:xfrm>
            <a:off x="4937144" y="5495598"/>
            <a:ext cx="12278012" cy="2862322"/>
          </a:xfrm>
          <a:prstGeom prst="rect">
            <a:avLst/>
          </a:prstGeom>
        </p:spPr>
        <p:txBody>
          <a:bodyPr wrap="square">
            <a:spAutoFit/>
          </a:bodyPr>
          <a:lstStyle/>
          <a:p>
            <a:r>
              <a:rPr lang="en-US" sz="3600" dirty="0">
                <a:solidFill>
                  <a:schemeClr val="bg1"/>
                </a:solidFill>
              </a:rPr>
              <a:t>Analyze the times series using different models discussed in chapters 6,7,8,9,10 and 11 in our textbook</a:t>
            </a:r>
          </a:p>
          <a:p>
            <a:endParaRPr lang="en-US" sz="3600" dirty="0">
              <a:solidFill>
                <a:schemeClr val="bg1"/>
              </a:solidFill>
            </a:endParaRPr>
          </a:p>
          <a:p>
            <a:r>
              <a:rPr lang="en-US" sz="3600" dirty="0">
                <a:solidFill>
                  <a:schemeClr val="bg1"/>
                </a:solidFill>
              </a:rPr>
              <a:t>to find the best model with least error</a:t>
            </a:r>
          </a:p>
          <a:p>
            <a:endParaRPr lang="en-US" sz="3600" dirty="0">
              <a:solidFill>
                <a:schemeClr val="bg1"/>
              </a:solidFill>
            </a:endParaRPr>
          </a:p>
        </p:txBody>
      </p:sp>
      <p:pic>
        <p:nvPicPr>
          <p:cNvPr id="12" name="Picture 11" descr="Shape&#10;&#10;Description automatically generated with low confidence">
            <a:extLst>
              <a:ext uri="{FF2B5EF4-FFF2-40B4-BE49-F238E27FC236}">
                <a16:creationId xmlns:a16="http://schemas.microsoft.com/office/drawing/2014/main" id="{8E43CDD9-8621-5E4B-8356-9737EC826D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8237" y="1397539"/>
            <a:ext cx="2918047" cy="2692985"/>
          </a:xfrm>
          <a:prstGeom prst="rect">
            <a:avLst/>
          </a:prstGeom>
        </p:spPr>
      </p:pic>
      <p:pic>
        <p:nvPicPr>
          <p:cNvPr id="13" name="Graphic 12">
            <a:extLst>
              <a:ext uri="{FF2B5EF4-FFF2-40B4-BE49-F238E27FC236}">
                <a16:creationId xmlns:a16="http://schemas.microsoft.com/office/drawing/2014/main" id="{C64E6A95-260C-2548-8E9D-69911A774541}"/>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2120" r="1"/>
          <a:stretch/>
        </p:blipFill>
        <p:spPr>
          <a:xfrm>
            <a:off x="4032816" y="3937907"/>
            <a:ext cx="638081" cy="703359"/>
          </a:xfrm>
          <a:prstGeom prst="rect">
            <a:avLst/>
          </a:prstGeom>
        </p:spPr>
      </p:pic>
      <p:pic>
        <p:nvPicPr>
          <p:cNvPr id="17" name="Graphic 16">
            <a:extLst>
              <a:ext uri="{FF2B5EF4-FFF2-40B4-BE49-F238E27FC236}">
                <a16:creationId xmlns:a16="http://schemas.microsoft.com/office/drawing/2014/main" id="{2423226C-949F-DA46-92B8-AA77E1AC77D9}"/>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2120" r="1"/>
          <a:stretch/>
        </p:blipFill>
        <p:spPr>
          <a:xfrm>
            <a:off x="4032817" y="5645734"/>
            <a:ext cx="638081" cy="703359"/>
          </a:xfrm>
          <a:prstGeom prst="rect">
            <a:avLst/>
          </a:prstGeom>
        </p:spPr>
      </p:pic>
      <p:pic>
        <p:nvPicPr>
          <p:cNvPr id="18" name="Graphic 17">
            <a:extLst>
              <a:ext uri="{FF2B5EF4-FFF2-40B4-BE49-F238E27FC236}">
                <a16:creationId xmlns:a16="http://schemas.microsoft.com/office/drawing/2014/main" id="{90A98908-343A-9A49-8840-396D197B6596}"/>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52120" r="1"/>
          <a:stretch/>
        </p:blipFill>
        <p:spPr>
          <a:xfrm>
            <a:off x="4052273" y="7182704"/>
            <a:ext cx="638081" cy="703359"/>
          </a:xfrm>
          <a:prstGeom prst="rect">
            <a:avLst/>
          </a:prstGeom>
        </p:spPr>
      </p:pic>
    </p:spTree>
    <p:extLst>
      <p:ext uri="{BB962C8B-B14F-4D97-AF65-F5344CB8AC3E}">
        <p14:creationId xmlns:p14="http://schemas.microsoft.com/office/powerpoint/2010/main" val="227743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1683602"/>
            <a:ext cx="18409270" cy="8641498"/>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058465" y="1642423"/>
            <a:ext cx="4185139" cy="1683602"/>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Dataset</a:t>
            </a:r>
          </a:p>
        </p:txBody>
      </p:sp>
      <p:pic>
        <p:nvPicPr>
          <p:cNvPr id="11" name="Picture 3">
            <a:extLst>
              <a:ext uri="{FF2B5EF4-FFF2-40B4-BE49-F238E27FC236}">
                <a16:creationId xmlns:a16="http://schemas.microsoft.com/office/drawing/2014/main" id="{7CB89605-C043-0447-A737-F16EA1AF14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965125" y="228947"/>
            <a:ext cx="5029200" cy="1009863"/>
          </a:xfrm>
          <a:prstGeom prst="rect">
            <a:avLst/>
          </a:prstGeom>
        </p:spPr>
      </p:pic>
      <p:sp>
        <p:nvSpPr>
          <p:cNvPr id="13" name="TextBox 5">
            <a:extLst>
              <a:ext uri="{FF2B5EF4-FFF2-40B4-BE49-F238E27FC236}">
                <a16:creationId xmlns:a16="http://schemas.microsoft.com/office/drawing/2014/main" id="{DFFCB507-719C-EB45-80CC-B2F5254B986E}"/>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4</a:t>
            </a:r>
            <a:endParaRPr lang="en-US" sz="7200" spc="206" dirty="0">
              <a:solidFill>
                <a:srgbClr val="FFFFFF"/>
              </a:solidFill>
              <a:latin typeface="Muli Bold"/>
            </a:endParaRPr>
          </a:p>
        </p:txBody>
      </p:sp>
      <p:pic>
        <p:nvPicPr>
          <p:cNvPr id="14" name="Picture 3">
            <a:extLst>
              <a:ext uri="{FF2B5EF4-FFF2-40B4-BE49-F238E27FC236}">
                <a16:creationId xmlns:a16="http://schemas.microsoft.com/office/drawing/2014/main" id="{103C14BF-E97A-EC49-9B15-EC53A0EAD70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219028" y="6027231"/>
            <a:ext cx="1264939" cy="1264939"/>
          </a:xfrm>
          <a:prstGeom prst="rect">
            <a:avLst/>
          </a:prstGeom>
        </p:spPr>
      </p:pic>
      <p:pic>
        <p:nvPicPr>
          <p:cNvPr id="15" name="Picture 4">
            <a:extLst>
              <a:ext uri="{FF2B5EF4-FFF2-40B4-BE49-F238E27FC236}">
                <a16:creationId xmlns:a16="http://schemas.microsoft.com/office/drawing/2014/main" id="{9A8A68D5-3AA7-6C4A-BAC7-5214930265B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5139093" y="8019249"/>
            <a:ext cx="1346552" cy="1230412"/>
          </a:xfrm>
          <a:prstGeom prst="rect">
            <a:avLst/>
          </a:prstGeom>
        </p:spPr>
      </p:pic>
      <p:sp>
        <p:nvSpPr>
          <p:cNvPr id="17" name="Rectangle 16">
            <a:extLst>
              <a:ext uri="{FF2B5EF4-FFF2-40B4-BE49-F238E27FC236}">
                <a16:creationId xmlns:a16="http://schemas.microsoft.com/office/drawing/2014/main" id="{6CBCB395-384F-4C44-AEAF-4FDBBE3E2AF9}"/>
              </a:ext>
            </a:extLst>
          </p:cNvPr>
          <p:cNvSpPr/>
          <p:nvPr/>
        </p:nvSpPr>
        <p:spPr>
          <a:xfrm>
            <a:off x="7072017" y="4504751"/>
            <a:ext cx="6472921" cy="674095"/>
          </a:xfrm>
          <a:prstGeom prst="rect">
            <a:avLst/>
          </a:prstGeom>
        </p:spPr>
        <p:txBody>
          <a:bodyPr wrap="square">
            <a:spAutoFit/>
          </a:bodyPr>
          <a:lstStyle/>
          <a:p>
            <a:pPr>
              <a:lnSpc>
                <a:spcPts val="4480"/>
              </a:lnSpc>
              <a:spcBef>
                <a:spcPct val="0"/>
              </a:spcBef>
            </a:pPr>
            <a:r>
              <a:rPr lang="en-US" sz="4400" dirty="0">
                <a:solidFill>
                  <a:schemeClr val="bg1"/>
                </a:solidFill>
              </a:rPr>
              <a:t>Low price of Cardano </a:t>
            </a:r>
          </a:p>
        </p:txBody>
      </p:sp>
      <p:sp>
        <p:nvSpPr>
          <p:cNvPr id="18" name="Rectangle 17">
            <a:extLst>
              <a:ext uri="{FF2B5EF4-FFF2-40B4-BE49-F238E27FC236}">
                <a16:creationId xmlns:a16="http://schemas.microsoft.com/office/drawing/2014/main" id="{DB6BEDB7-1872-6447-BA9E-68A57B287B41}"/>
              </a:ext>
            </a:extLst>
          </p:cNvPr>
          <p:cNvSpPr/>
          <p:nvPr/>
        </p:nvSpPr>
        <p:spPr>
          <a:xfrm>
            <a:off x="7072017" y="6343687"/>
            <a:ext cx="8683692" cy="674095"/>
          </a:xfrm>
          <a:prstGeom prst="rect">
            <a:avLst/>
          </a:prstGeom>
        </p:spPr>
        <p:txBody>
          <a:bodyPr wrap="square">
            <a:spAutoFit/>
          </a:bodyPr>
          <a:lstStyle/>
          <a:p>
            <a:pPr>
              <a:lnSpc>
                <a:spcPts val="4480"/>
              </a:lnSpc>
              <a:spcBef>
                <a:spcPct val="0"/>
              </a:spcBef>
            </a:pPr>
            <a:r>
              <a:rPr lang="en-US" sz="4400" dirty="0">
                <a:solidFill>
                  <a:schemeClr val="bg1"/>
                </a:solidFill>
              </a:rPr>
              <a:t>January 1, 2021 – June 24, 2021</a:t>
            </a:r>
          </a:p>
        </p:txBody>
      </p:sp>
      <p:sp>
        <p:nvSpPr>
          <p:cNvPr id="19" name="Rectangle 18">
            <a:extLst>
              <a:ext uri="{FF2B5EF4-FFF2-40B4-BE49-F238E27FC236}">
                <a16:creationId xmlns:a16="http://schemas.microsoft.com/office/drawing/2014/main" id="{01657C95-A134-A140-A450-9BF7866DDE71}"/>
              </a:ext>
            </a:extLst>
          </p:cNvPr>
          <p:cNvSpPr/>
          <p:nvPr/>
        </p:nvSpPr>
        <p:spPr>
          <a:xfrm>
            <a:off x="7072017" y="8575566"/>
            <a:ext cx="6125967" cy="674095"/>
          </a:xfrm>
          <a:prstGeom prst="rect">
            <a:avLst/>
          </a:prstGeom>
        </p:spPr>
        <p:txBody>
          <a:bodyPr wrap="square">
            <a:spAutoFit/>
          </a:bodyPr>
          <a:lstStyle/>
          <a:p>
            <a:pPr>
              <a:lnSpc>
                <a:spcPts val="4480"/>
              </a:lnSpc>
              <a:spcBef>
                <a:spcPct val="0"/>
              </a:spcBef>
            </a:pPr>
            <a:r>
              <a:rPr lang="en-US" sz="4400" dirty="0">
                <a:solidFill>
                  <a:schemeClr val="bg1"/>
                </a:solidFill>
              </a:rPr>
              <a:t>www.coinmarketcap.com</a:t>
            </a:r>
          </a:p>
        </p:txBody>
      </p:sp>
      <p:pic>
        <p:nvPicPr>
          <p:cNvPr id="20" name="Picture 19" descr="Shape&#10;&#10;Description automatically generated with low confidence">
            <a:extLst>
              <a:ext uri="{FF2B5EF4-FFF2-40B4-BE49-F238E27FC236}">
                <a16:creationId xmlns:a16="http://schemas.microsoft.com/office/drawing/2014/main" id="{1AA7ABA3-63FC-364A-AB9F-3CD2EA320A8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759" y="2148813"/>
            <a:ext cx="2918047" cy="2692985"/>
          </a:xfrm>
          <a:prstGeom prst="rect">
            <a:avLst/>
          </a:prstGeom>
        </p:spPr>
      </p:pic>
      <p:sp>
        <p:nvSpPr>
          <p:cNvPr id="21" name="Freeform 20">
            <a:extLst>
              <a:ext uri="{FF2B5EF4-FFF2-40B4-BE49-F238E27FC236}">
                <a16:creationId xmlns:a16="http://schemas.microsoft.com/office/drawing/2014/main" id="{1D036DB9-AFCC-0B47-8A7D-851C73986BC9}"/>
              </a:ext>
            </a:extLst>
          </p:cNvPr>
          <p:cNvSpPr/>
          <p:nvPr/>
        </p:nvSpPr>
        <p:spPr>
          <a:xfrm>
            <a:off x="5271728" y="3930801"/>
            <a:ext cx="1264949" cy="1369299"/>
          </a:xfrm>
          <a:custGeom>
            <a:avLst/>
            <a:gdLst>
              <a:gd name="connsiteX0" fmla="*/ 263535 w 1264949"/>
              <a:gd name="connsiteY0" fmla="*/ 0 h 1369299"/>
              <a:gd name="connsiteX1" fmla="*/ 210829 w 1264949"/>
              <a:gd name="connsiteY1" fmla="*/ 52667 h 1369299"/>
              <a:gd name="connsiteX2" fmla="*/ 210829 w 1264949"/>
              <a:gd name="connsiteY2" fmla="*/ 737343 h 1369299"/>
              <a:gd name="connsiteX3" fmla="*/ 52712 w 1264949"/>
              <a:gd name="connsiteY3" fmla="*/ 737343 h 1369299"/>
              <a:gd name="connsiteX4" fmla="*/ 3506 w 1264949"/>
              <a:gd name="connsiteY4" fmla="*/ 771083 h 1369299"/>
              <a:gd name="connsiteX5" fmla="*/ 17300 w 1264949"/>
              <a:gd name="connsiteY5" fmla="*/ 828894 h 1369299"/>
              <a:gd name="connsiteX6" fmla="*/ 597063 w 1264949"/>
              <a:gd name="connsiteY6" fmla="*/ 1355567 h 1369299"/>
              <a:gd name="connsiteX7" fmla="*/ 667887 w 1264949"/>
              <a:gd name="connsiteY7" fmla="*/ 1355567 h 1369299"/>
              <a:gd name="connsiteX8" fmla="*/ 1247650 w 1264949"/>
              <a:gd name="connsiteY8" fmla="*/ 828894 h 1369299"/>
              <a:gd name="connsiteX9" fmla="*/ 1261444 w 1264949"/>
              <a:gd name="connsiteY9" fmla="*/ 771083 h 1369299"/>
              <a:gd name="connsiteX10" fmla="*/ 1212238 w 1264949"/>
              <a:gd name="connsiteY10" fmla="*/ 737343 h 1369299"/>
              <a:gd name="connsiteX11" fmla="*/ 1054121 w 1264949"/>
              <a:gd name="connsiteY11" fmla="*/ 737343 h 1369299"/>
              <a:gd name="connsiteX12" fmla="*/ 1054121 w 1264949"/>
              <a:gd name="connsiteY12" fmla="*/ 52667 h 1369299"/>
              <a:gd name="connsiteX13" fmla="*/ 1001415 w 1264949"/>
              <a:gd name="connsiteY13" fmla="*/ 0 h 1369299"/>
              <a:gd name="connsiteX14" fmla="*/ 316240 w 1264949"/>
              <a:gd name="connsiteY14" fmla="*/ 105335 h 1369299"/>
              <a:gd name="connsiteX15" fmla="*/ 948709 w 1264949"/>
              <a:gd name="connsiteY15" fmla="*/ 105335 h 1369299"/>
              <a:gd name="connsiteX16" fmla="*/ 948709 w 1264949"/>
              <a:gd name="connsiteY16" fmla="*/ 790010 h 1369299"/>
              <a:gd name="connsiteX17" fmla="*/ 1001415 w 1264949"/>
              <a:gd name="connsiteY17" fmla="*/ 842678 h 1369299"/>
              <a:gd name="connsiteX18" fmla="*/ 1075944 w 1264949"/>
              <a:gd name="connsiteY18" fmla="*/ 842678 h 1369299"/>
              <a:gd name="connsiteX19" fmla="*/ 632475 w 1264949"/>
              <a:gd name="connsiteY19" fmla="*/ 1245501 h 1369299"/>
              <a:gd name="connsiteX20" fmla="*/ 189005 w 1264949"/>
              <a:gd name="connsiteY20" fmla="*/ 842678 h 1369299"/>
              <a:gd name="connsiteX21" fmla="*/ 263535 w 1264949"/>
              <a:gd name="connsiteY21" fmla="*/ 842678 h 1369299"/>
              <a:gd name="connsiteX22" fmla="*/ 316240 w 1264949"/>
              <a:gd name="connsiteY22" fmla="*/ 790010 h 1369299"/>
              <a:gd name="connsiteX23" fmla="*/ 590269 w 1264949"/>
              <a:gd name="connsiteY23" fmla="*/ 263337 h 1369299"/>
              <a:gd name="connsiteX24" fmla="*/ 579769 w 1264949"/>
              <a:gd name="connsiteY24" fmla="*/ 273829 h 1369299"/>
              <a:gd name="connsiteX25" fmla="*/ 579769 w 1264949"/>
              <a:gd name="connsiteY25" fmla="*/ 342338 h 1369299"/>
              <a:gd name="connsiteX26" fmla="*/ 474358 w 1264949"/>
              <a:gd name="connsiteY26" fmla="*/ 484498 h 1369299"/>
              <a:gd name="connsiteX27" fmla="*/ 632475 w 1264949"/>
              <a:gd name="connsiteY27" fmla="*/ 637151 h 1369299"/>
              <a:gd name="connsiteX28" fmla="*/ 685181 w 1264949"/>
              <a:gd name="connsiteY28" fmla="*/ 684676 h 1369299"/>
              <a:gd name="connsiteX29" fmla="*/ 632475 w 1264949"/>
              <a:gd name="connsiteY29" fmla="*/ 732200 h 1369299"/>
              <a:gd name="connsiteX30" fmla="*/ 579769 w 1264949"/>
              <a:gd name="connsiteY30" fmla="*/ 684676 h 1369299"/>
              <a:gd name="connsiteX31" fmla="*/ 485681 w 1264949"/>
              <a:gd name="connsiteY31" fmla="*/ 684676 h 1369299"/>
              <a:gd name="connsiteX32" fmla="*/ 474770 w 1264949"/>
              <a:gd name="connsiteY32" fmla="*/ 696197 h 1369299"/>
              <a:gd name="connsiteX33" fmla="*/ 579769 w 1264949"/>
              <a:gd name="connsiteY33" fmla="*/ 826836 h 1369299"/>
              <a:gd name="connsiteX34" fmla="*/ 579769 w 1264949"/>
              <a:gd name="connsiteY34" fmla="*/ 884853 h 1369299"/>
              <a:gd name="connsiteX35" fmla="*/ 590269 w 1264949"/>
              <a:gd name="connsiteY35" fmla="*/ 895345 h 1369299"/>
              <a:gd name="connsiteX36" fmla="*/ 674681 w 1264949"/>
              <a:gd name="connsiteY36" fmla="*/ 895345 h 1369299"/>
              <a:gd name="connsiteX37" fmla="*/ 685181 w 1264949"/>
              <a:gd name="connsiteY37" fmla="*/ 884853 h 1369299"/>
              <a:gd name="connsiteX38" fmla="*/ 685181 w 1264949"/>
              <a:gd name="connsiteY38" fmla="*/ 816344 h 1369299"/>
              <a:gd name="connsiteX39" fmla="*/ 790592 w 1264949"/>
              <a:gd name="connsiteY39" fmla="*/ 674183 h 1369299"/>
              <a:gd name="connsiteX40" fmla="*/ 632475 w 1264949"/>
              <a:gd name="connsiteY40" fmla="*/ 526673 h 1369299"/>
              <a:gd name="connsiteX41" fmla="*/ 579769 w 1264949"/>
              <a:gd name="connsiteY41" fmla="*/ 479355 h 1369299"/>
              <a:gd name="connsiteX42" fmla="*/ 632475 w 1264949"/>
              <a:gd name="connsiteY42" fmla="*/ 431831 h 1369299"/>
              <a:gd name="connsiteX43" fmla="*/ 685181 w 1264949"/>
              <a:gd name="connsiteY43" fmla="*/ 479355 h 1369299"/>
              <a:gd name="connsiteX44" fmla="*/ 779269 w 1264949"/>
              <a:gd name="connsiteY44" fmla="*/ 479355 h 1369299"/>
              <a:gd name="connsiteX45" fmla="*/ 790180 w 1264949"/>
              <a:gd name="connsiteY45" fmla="*/ 467834 h 1369299"/>
              <a:gd name="connsiteX46" fmla="*/ 685181 w 1264949"/>
              <a:gd name="connsiteY46" fmla="*/ 336989 h 1369299"/>
              <a:gd name="connsiteX47" fmla="*/ 685181 w 1264949"/>
              <a:gd name="connsiteY47" fmla="*/ 273829 h 1369299"/>
              <a:gd name="connsiteX48" fmla="*/ 674681 w 1264949"/>
              <a:gd name="connsiteY48" fmla="*/ 263337 h 1369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264949" h="1369299">
                <a:moveTo>
                  <a:pt x="263535" y="0"/>
                </a:moveTo>
                <a:cubicBezTo>
                  <a:pt x="234505" y="0"/>
                  <a:pt x="210829" y="23659"/>
                  <a:pt x="210829" y="52667"/>
                </a:cubicBezTo>
                <a:lnTo>
                  <a:pt x="210829" y="737343"/>
                </a:lnTo>
                <a:lnTo>
                  <a:pt x="52712" y="737343"/>
                </a:lnTo>
                <a:cubicBezTo>
                  <a:pt x="30888" y="737343"/>
                  <a:pt x="11329" y="750715"/>
                  <a:pt x="3506" y="771083"/>
                </a:cubicBezTo>
                <a:cubicBezTo>
                  <a:pt x="-4318" y="791245"/>
                  <a:pt x="1241" y="814287"/>
                  <a:pt x="17300" y="828894"/>
                </a:cubicBezTo>
                <a:lnTo>
                  <a:pt x="597063" y="1355567"/>
                </a:lnTo>
                <a:cubicBezTo>
                  <a:pt x="617240" y="1373877"/>
                  <a:pt x="647710" y="1373877"/>
                  <a:pt x="667887" y="1355567"/>
                </a:cubicBezTo>
                <a:lnTo>
                  <a:pt x="1247650" y="828894"/>
                </a:lnTo>
                <a:cubicBezTo>
                  <a:pt x="1263709" y="814287"/>
                  <a:pt x="1269268" y="791245"/>
                  <a:pt x="1261444" y="771083"/>
                </a:cubicBezTo>
                <a:cubicBezTo>
                  <a:pt x="1253620" y="750715"/>
                  <a:pt x="1234062" y="737343"/>
                  <a:pt x="1212238" y="737343"/>
                </a:cubicBezTo>
                <a:lnTo>
                  <a:pt x="1054121" y="737343"/>
                </a:lnTo>
                <a:lnTo>
                  <a:pt x="1054121" y="52667"/>
                </a:lnTo>
                <a:cubicBezTo>
                  <a:pt x="1054121" y="23659"/>
                  <a:pt x="1030445" y="0"/>
                  <a:pt x="1001415" y="0"/>
                </a:cubicBezTo>
                <a:close/>
                <a:moveTo>
                  <a:pt x="316240" y="105335"/>
                </a:moveTo>
                <a:lnTo>
                  <a:pt x="948709" y="105335"/>
                </a:lnTo>
                <a:lnTo>
                  <a:pt x="948709" y="790010"/>
                </a:lnTo>
                <a:cubicBezTo>
                  <a:pt x="948709" y="819018"/>
                  <a:pt x="972386" y="842678"/>
                  <a:pt x="1001415" y="842678"/>
                </a:cubicBezTo>
                <a:lnTo>
                  <a:pt x="1075944" y="842678"/>
                </a:lnTo>
                <a:lnTo>
                  <a:pt x="632475" y="1245501"/>
                </a:lnTo>
                <a:lnTo>
                  <a:pt x="189005" y="842678"/>
                </a:lnTo>
                <a:lnTo>
                  <a:pt x="263535" y="842678"/>
                </a:lnTo>
                <a:cubicBezTo>
                  <a:pt x="292564" y="842678"/>
                  <a:pt x="316240" y="819018"/>
                  <a:pt x="316240" y="790010"/>
                </a:cubicBezTo>
                <a:close/>
                <a:moveTo>
                  <a:pt x="590269" y="263337"/>
                </a:moveTo>
                <a:cubicBezTo>
                  <a:pt x="584504" y="263337"/>
                  <a:pt x="579769" y="268069"/>
                  <a:pt x="579769" y="273829"/>
                </a:cubicBezTo>
                <a:lnTo>
                  <a:pt x="579769" y="342338"/>
                </a:lnTo>
                <a:cubicBezTo>
                  <a:pt x="516563" y="363322"/>
                  <a:pt x="474358" y="415990"/>
                  <a:pt x="474358" y="484498"/>
                </a:cubicBezTo>
                <a:cubicBezTo>
                  <a:pt x="474358" y="568849"/>
                  <a:pt x="542916" y="637151"/>
                  <a:pt x="632475" y="637151"/>
                </a:cubicBezTo>
                <a:cubicBezTo>
                  <a:pt x="664181" y="637151"/>
                  <a:pt x="685181" y="658342"/>
                  <a:pt x="685181" y="684676"/>
                </a:cubicBezTo>
                <a:cubicBezTo>
                  <a:pt x="685181" y="711009"/>
                  <a:pt x="664181" y="732200"/>
                  <a:pt x="632475" y="732200"/>
                </a:cubicBezTo>
                <a:cubicBezTo>
                  <a:pt x="600769" y="732200"/>
                  <a:pt x="579769" y="711009"/>
                  <a:pt x="579769" y="684676"/>
                </a:cubicBezTo>
                <a:lnTo>
                  <a:pt x="485681" y="684676"/>
                </a:lnTo>
                <a:cubicBezTo>
                  <a:pt x="479505" y="684676"/>
                  <a:pt x="474358" y="690025"/>
                  <a:pt x="474770" y="696197"/>
                </a:cubicBezTo>
                <a:cubicBezTo>
                  <a:pt x="479505" y="754830"/>
                  <a:pt x="520269" y="807086"/>
                  <a:pt x="579769" y="826836"/>
                </a:cubicBezTo>
                <a:lnTo>
                  <a:pt x="579769" y="884853"/>
                </a:lnTo>
                <a:cubicBezTo>
                  <a:pt x="579769" y="890613"/>
                  <a:pt x="584504" y="895345"/>
                  <a:pt x="590269" y="895345"/>
                </a:cubicBezTo>
                <a:lnTo>
                  <a:pt x="674681" y="895345"/>
                </a:lnTo>
                <a:cubicBezTo>
                  <a:pt x="680445" y="895345"/>
                  <a:pt x="685181" y="890613"/>
                  <a:pt x="685181" y="884853"/>
                </a:cubicBezTo>
                <a:lnTo>
                  <a:pt x="685181" y="816344"/>
                </a:lnTo>
                <a:cubicBezTo>
                  <a:pt x="748386" y="795359"/>
                  <a:pt x="790592" y="742692"/>
                  <a:pt x="790592" y="674183"/>
                </a:cubicBezTo>
                <a:cubicBezTo>
                  <a:pt x="790592" y="595182"/>
                  <a:pt x="722034" y="526673"/>
                  <a:pt x="632475" y="526673"/>
                </a:cubicBezTo>
                <a:cubicBezTo>
                  <a:pt x="600769" y="526673"/>
                  <a:pt x="579769" y="505689"/>
                  <a:pt x="579769" y="479355"/>
                </a:cubicBezTo>
                <a:cubicBezTo>
                  <a:pt x="579769" y="453022"/>
                  <a:pt x="600769" y="431831"/>
                  <a:pt x="632475" y="431831"/>
                </a:cubicBezTo>
                <a:cubicBezTo>
                  <a:pt x="664181" y="431831"/>
                  <a:pt x="685181" y="453022"/>
                  <a:pt x="685181" y="479355"/>
                </a:cubicBezTo>
                <a:lnTo>
                  <a:pt x="779269" y="479355"/>
                </a:lnTo>
                <a:cubicBezTo>
                  <a:pt x="785445" y="479355"/>
                  <a:pt x="790592" y="474006"/>
                  <a:pt x="790180" y="467834"/>
                </a:cubicBezTo>
                <a:cubicBezTo>
                  <a:pt x="785445" y="409201"/>
                  <a:pt x="744681" y="356945"/>
                  <a:pt x="685181" y="336989"/>
                </a:cubicBezTo>
                <a:lnTo>
                  <a:pt x="685181" y="273829"/>
                </a:lnTo>
                <a:cubicBezTo>
                  <a:pt x="685181" y="268069"/>
                  <a:pt x="680445" y="263337"/>
                  <a:pt x="674681" y="263337"/>
                </a:cubicBezTo>
                <a:close/>
              </a:path>
            </a:pathLst>
          </a:custGeom>
          <a:solidFill>
            <a:srgbClr val="00B0F0"/>
          </a:solidFill>
          <a:ln w="52388" cap="flat">
            <a:noFill/>
            <a:prstDash val="solid"/>
            <a:miter/>
          </a:ln>
        </p:spPr>
        <p:txBody>
          <a:bodyPr rtlCol="0" anchor="ctr"/>
          <a:lstStyle/>
          <a:p>
            <a:endParaRPr lang="en-US" dirty="0">
              <a:solidFill>
                <a:schemeClr val="accent6"/>
              </a:solidFill>
            </a:endParaRPr>
          </a:p>
        </p:txBody>
      </p:sp>
    </p:spTree>
    <p:extLst>
      <p:ext uri="{BB962C8B-B14F-4D97-AF65-F5344CB8AC3E}">
        <p14:creationId xmlns:p14="http://schemas.microsoft.com/office/powerpoint/2010/main" val="38536706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19" name="Picture 18">
            <a:extLst>
              <a:ext uri="{FF2B5EF4-FFF2-40B4-BE49-F238E27FC236}">
                <a16:creationId xmlns:a16="http://schemas.microsoft.com/office/drawing/2014/main" id="{FB415F5F-C4C1-B541-8530-C4E12CB6A10F}"/>
              </a:ext>
            </a:extLst>
          </p:cNvPr>
          <p:cNvPicPr>
            <a:picLocks noChangeAspect="1"/>
          </p:cNvPicPr>
          <p:nvPr/>
        </p:nvPicPr>
        <p:blipFill>
          <a:blip r:embed="rId5">
            <a:alphaModFix amt="33000"/>
            <a:extLst>
              <a:ext uri="{28A0092B-C50C-407E-A947-70E740481C1C}">
                <a14:useLocalDpi xmlns:a14="http://schemas.microsoft.com/office/drawing/2010/main" val="0"/>
              </a:ext>
            </a:extLst>
          </a:blip>
          <a:stretch>
            <a:fillRect/>
          </a:stretch>
        </p:blipFill>
        <p:spPr>
          <a:xfrm>
            <a:off x="6067791" y="8417"/>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463899" y="270935"/>
            <a:ext cx="11360201"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Time Series Regression</a:t>
            </a:r>
          </a:p>
        </p:txBody>
      </p:sp>
      <p:sp>
        <p:nvSpPr>
          <p:cNvPr id="9" name="TextBox 5">
            <a:extLst>
              <a:ext uri="{FF2B5EF4-FFF2-40B4-BE49-F238E27FC236}">
                <a16:creationId xmlns:a16="http://schemas.microsoft.com/office/drawing/2014/main" id="{47D13B17-2B6E-6044-889F-F40D767EF59C}"/>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5</a:t>
            </a:r>
            <a:endParaRPr lang="en-US" sz="7200" spc="206" dirty="0">
              <a:solidFill>
                <a:srgbClr val="FFFFFF"/>
              </a:solidFill>
              <a:latin typeface="Muli Bold"/>
            </a:endParaRPr>
          </a:p>
        </p:txBody>
      </p:sp>
      <p:pic>
        <p:nvPicPr>
          <p:cNvPr id="13" name="Picture 7">
            <a:extLst>
              <a:ext uri="{FF2B5EF4-FFF2-40B4-BE49-F238E27FC236}">
                <a16:creationId xmlns:a16="http://schemas.microsoft.com/office/drawing/2014/main" id="{46B0A933-2132-8D45-8073-108C5A461C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0027" y="685185"/>
            <a:ext cx="2431198" cy="2431198"/>
          </a:xfrm>
          <a:prstGeom prst="rect">
            <a:avLst/>
          </a:prstGeom>
        </p:spPr>
      </p:pic>
      <p:pic>
        <p:nvPicPr>
          <p:cNvPr id="21" name="Picture 20" descr="Chart, histogram&#10;&#10;Description automatically generated">
            <a:extLst>
              <a:ext uri="{FF2B5EF4-FFF2-40B4-BE49-F238E27FC236}">
                <a16:creationId xmlns:a16="http://schemas.microsoft.com/office/drawing/2014/main" id="{FBF992FC-B178-7B43-8E87-62FFB0EE9F82}"/>
              </a:ext>
            </a:extLst>
          </p:cNvPr>
          <p:cNvPicPr/>
          <p:nvPr/>
        </p:nvPicPr>
        <p:blipFill rotWithShape="1">
          <a:blip r:embed="rId9" cstate="print">
            <a:extLst>
              <a:ext uri="{28A0092B-C50C-407E-A947-70E740481C1C}">
                <a14:useLocalDpi xmlns:a14="http://schemas.microsoft.com/office/drawing/2010/main" val="0"/>
              </a:ext>
            </a:extLst>
          </a:blip>
          <a:srcRect l="3878" t="4955"/>
          <a:stretch/>
        </p:blipFill>
        <p:spPr bwMode="auto">
          <a:xfrm>
            <a:off x="10591800" y="2620488"/>
            <a:ext cx="6791605" cy="5958201"/>
          </a:xfrm>
          <a:prstGeom prst="rect">
            <a:avLst/>
          </a:prstGeom>
          <a:ln>
            <a:noFill/>
          </a:ln>
          <a:extLst>
            <a:ext uri="{53640926-AAD7-44D8-BBD7-CCE9431645EC}">
              <a14:shadowObscured xmlns:a14="http://schemas.microsoft.com/office/drawing/2010/main"/>
            </a:ext>
          </a:extLst>
        </p:spPr>
      </p:pic>
      <p:pic>
        <p:nvPicPr>
          <p:cNvPr id="22" name="Picture 21" descr="Table&#10;&#10;Description automatically generated with low confidence">
            <a:extLst>
              <a:ext uri="{FF2B5EF4-FFF2-40B4-BE49-F238E27FC236}">
                <a16:creationId xmlns:a16="http://schemas.microsoft.com/office/drawing/2014/main" id="{46F4A2D7-BED0-3D46-9B6F-57D9579E5542}"/>
              </a:ext>
            </a:extLst>
          </p:cNvPr>
          <p:cNvPicPr/>
          <p:nvPr/>
        </p:nvPicPr>
        <p:blipFill rotWithShape="1">
          <a:blip r:embed="rId10">
            <a:extLst>
              <a:ext uri="{28A0092B-C50C-407E-A947-70E740481C1C}">
                <a14:useLocalDpi xmlns:a14="http://schemas.microsoft.com/office/drawing/2010/main" val="0"/>
              </a:ext>
            </a:extLst>
          </a:blip>
          <a:srcRect l="6124" t="5513" r="5055" b="7693"/>
          <a:stretch/>
        </p:blipFill>
        <p:spPr bwMode="auto">
          <a:xfrm>
            <a:off x="2355371" y="4034758"/>
            <a:ext cx="2549032" cy="1581665"/>
          </a:xfrm>
          <a:prstGeom prst="rect">
            <a:avLst/>
          </a:prstGeom>
          <a:ln>
            <a:noFill/>
          </a:ln>
          <a:extLst>
            <a:ext uri="{53640926-AAD7-44D8-BBD7-CCE9431645EC}">
              <a14:shadowObscured xmlns:a14="http://schemas.microsoft.com/office/drawing/2010/main"/>
            </a:ext>
          </a:extLst>
        </p:spPr>
      </p:pic>
      <p:pic>
        <p:nvPicPr>
          <p:cNvPr id="23" name="Picture 22" descr="Table&#10;&#10;Description automatically generated">
            <a:extLst>
              <a:ext uri="{FF2B5EF4-FFF2-40B4-BE49-F238E27FC236}">
                <a16:creationId xmlns:a16="http://schemas.microsoft.com/office/drawing/2014/main" id="{87AF6552-F94B-914F-BEAD-E9D2F9CEAD63}"/>
              </a:ext>
            </a:extLst>
          </p:cNvPr>
          <p:cNvPicPr/>
          <p:nvPr/>
        </p:nvPicPr>
        <p:blipFill rotWithShape="1">
          <a:blip r:embed="rId11" cstate="print">
            <a:extLst>
              <a:ext uri="{28A0092B-C50C-407E-A947-70E740481C1C}">
                <a14:useLocalDpi xmlns:a14="http://schemas.microsoft.com/office/drawing/2010/main" val="0"/>
              </a:ext>
            </a:extLst>
          </a:blip>
          <a:srcRect l="9279" t="2301"/>
          <a:stretch/>
        </p:blipFill>
        <p:spPr bwMode="auto">
          <a:xfrm>
            <a:off x="5201900" y="2672659"/>
            <a:ext cx="4988601" cy="5906030"/>
          </a:xfrm>
          <a:prstGeom prst="rect">
            <a:avLst/>
          </a:prstGeom>
          <a:ln>
            <a:noFill/>
          </a:ln>
          <a:extLst>
            <a:ext uri="{53640926-AAD7-44D8-BBD7-CCE9431645EC}">
              <a14:shadowObscured xmlns:a14="http://schemas.microsoft.com/office/drawing/2010/main"/>
            </a:ext>
          </a:extLst>
        </p:spPr>
      </p:pic>
      <p:sp>
        <p:nvSpPr>
          <p:cNvPr id="24" name="Rounded Rectangle 23">
            <a:extLst>
              <a:ext uri="{FF2B5EF4-FFF2-40B4-BE49-F238E27FC236}">
                <a16:creationId xmlns:a16="http://schemas.microsoft.com/office/drawing/2014/main" id="{F7FDD4D6-632B-3942-A6F5-2CAF85C48357}"/>
              </a:ext>
            </a:extLst>
          </p:cNvPr>
          <p:cNvSpPr/>
          <p:nvPr/>
        </p:nvSpPr>
        <p:spPr>
          <a:xfrm>
            <a:off x="9428412" y="4991100"/>
            <a:ext cx="553788" cy="304800"/>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 name="TextBox 2">
            <a:extLst>
              <a:ext uri="{FF2B5EF4-FFF2-40B4-BE49-F238E27FC236}">
                <a16:creationId xmlns:a16="http://schemas.microsoft.com/office/drawing/2014/main" id="{F59AF344-38BE-284B-AC6C-67D1E6080FE4}"/>
              </a:ext>
            </a:extLst>
          </p:cNvPr>
          <p:cNvSpPr txBox="1"/>
          <p:nvPr/>
        </p:nvSpPr>
        <p:spPr>
          <a:xfrm>
            <a:off x="5154827" y="7411970"/>
            <a:ext cx="584165" cy="523220"/>
          </a:xfrm>
          <a:prstGeom prst="rect">
            <a:avLst/>
          </a:prstGeom>
          <a:noFill/>
        </p:spPr>
        <p:txBody>
          <a:bodyPr wrap="square" rtlCol="0">
            <a:spAutoFit/>
          </a:bodyPr>
          <a:lstStyle/>
          <a:p>
            <a:r>
              <a:rPr lang="el-GR" sz="2800" dirty="0">
                <a:solidFill>
                  <a:srgbClr val="FF0000"/>
                </a:solidFill>
              </a:rPr>
              <a:t>β</a:t>
            </a:r>
            <a:r>
              <a:rPr lang="en-US" sz="2800" baseline="-25000" dirty="0">
                <a:solidFill>
                  <a:srgbClr val="FF0000"/>
                </a:solidFill>
              </a:rPr>
              <a:t>0</a:t>
            </a:r>
          </a:p>
        </p:txBody>
      </p:sp>
      <p:sp>
        <p:nvSpPr>
          <p:cNvPr id="25" name="TextBox 24">
            <a:extLst>
              <a:ext uri="{FF2B5EF4-FFF2-40B4-BE49-F238E27FC236}">
                <a16:creationId xmlns:a16="http://schemas.microsoft.com/office/drawing/2014/main" id="{D60CEA69-49F0-E64D-B5D1-96112ACF0118}"/>
              </a:ext>
            </a:extLst>
          </p:cNvPr>
          <p:cNvSpPr txBox="1"/>
          <p:nvPr/>
        </p:nvSpPr>
        <p:spPr>
          <a:xfrm>
            <a:off x="5154827" y="8015041"/>
            <a:ext cx="584165" cy="523220"/>
          </a:xfrm>
          <a:prstGeom prst="rect">
            <a:avLst/>
          </a:prstGeom>
          <a:noFill/>
        </p:spPr>
        <p:txBody>
          <a:bodyPr wrap="square" rtlCol="0">
            <a:spAutoFit/>
          </a:bodyPr>
          <a:lstStyle/>
          <a:p>
            <a:r>
              <a:rPr lang="el-GR" sz="2800" dirty="0">
                <a:solidFill>
                  <a:srgbClr val="FF0000"/>
                </a:solidFill>
              </a:rPr>
              <a:t>β</a:t>
            </a:r>
            <a:r>
              <a:rPr lang="en-US" sz="2800" baseline="-25000" dirty="0">
                <a:solidFill>
                  <a:srgbClr val="FF0000"/>
                </a:solidFill>
              </a:rPr>
              <a:t>1</a:t>
            </a:r>
          </a:p>
        </p:txBody>
      </p:sp>
      <p:sp>
        <p:nvSpPr>
          <p:cNvPr id="26" name="Rounded Rectangle 25">
            <a:extLst>
              <a:ext uri="{FF2B5EF4-FFF2-40B4-BE49-F238E27FC236}">
                <a16:creationId xmlns:a16="http://schemas.microsoft.com/office/drawing/2014/main" id="{DBBB3A36-5DEA-5F4B-ABED-BC3BEF9CC825}"/>
              </a:ext>
            </a:extLst>
          </p:cNvPr>
          <p:cNvSpPr/>
          <p:nvPr/>
        </p:nvSpPr>
        <p:spPr>
          <a:xfrm>
            <a:off x="9158444" y="7876520"/>
            <a:ext cx="823755" cy="581890"/>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7" name="Rounded Rectangle 26">
            <a:extLst>
              <a:ext uri="{FF2B5EF4-FFF2-40B4-BE49-F238E27FC236}">
                <a16:creationId xmlns:a16="http://schemas.microsoft.com/office/drawing/2014/main" id="{13506768-C7AE-A24E-92A3-FE9693DCB375}"/>
              </a:ext>
            </a:extLst>
          </p:cNvPr>
          <p:cNvSpPr/>
          <p:nvPr/>
        </p:nvSpPr>
        <p:spPr>
          <a:xfrm>
            <a:off x="2514600" y="4762499"/>
            <a:ext cx="2341802" cy="259773"/>
          </a:xfrm>
          <a:prstGeom prst="round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Tree>
    <p:extLst>
      <p:ext uri="{BB962C8B-B14F-4D97-AF65-F5344CB8AC3E}">
        <p14:creationId xmlns:p14="http://schemas.microsoft.com/office/powerpoint/2010/main" val="2272560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19" name="Picture 18">
            <a:extLst>
              <a:ext uri="{FF2B5EF4-FFF2-40B4-BE49-F238E27FC236}">
                <a16:creationId xmlns:a16="http://schemas.microsoft.com/office/drawing/2014/main" id="{FB415F5F-C4C1-B541-8530-C4E12CB6A10F}"/>
              </a:ext>
            </a:extLst>
          </p:cNvPr>
          <p:cNvPicPr>
            <a:picLocks noChangeAspect="1"/>
          </p:cNvPicPr>
          <p:nvPr/>
        </p:nvPicPr>
        <p:blipFill>
          <a:blip r:embed="rId5">
            <a:alphaModFix amt="33000"/>
            <a:extLst>
              <a:ext uri="{28A0092B-C50C-407E-A947-70E740481C1C}">
                <a14:useLocalDpi xmlns:a14="http://schemas.microsoft.com/office/drawing/2010/main" val="0"/>
              </a:ext>
            </a:extLst>
          </a:blip>
          <a:stretch>
            <a:fillRect/>
          </a:stretch>
        </p:blipFill>
        <p:spPr>
          <a:xfrm>
            <a:off x="6067791" y="8417"/>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811887" y="761637"/>
            <a:ext cx="13409313"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Logarithmic Transformation</a:t>
            </a:r>
          </a:p>
        </p:txBody>
      </p:sp>
      <p:sp>
        <p:nvSpPr>
          <p:cNvPr id="9" name="TextBox 5">
            <a:extLst>
              <a:ext uri="{FF2B5EF4-FFF2-40B4-BE49-F238E27FC236}">
                <a16:creationId xmlns:a16="http://schemas.microsoft.com/office/drawing/2014/main" id="{47D13B17-2B6E-6044-889F-F40D767EF59C}"/>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5</a:t>
            </a:r>
            <a:endParaRPr lang="en-US" sz="7200" spc="206" dirty="0">
              <a:solidFill>
                <a:srgbClr val="FFFFFF"/>
              </a:solidFill>
              <a:latin typeface="Muli Bold"/>
            </a:endParaRPr>
          </a:p>
        </p:txBody>
      </p:sp>
      <p:pic>
        <p:nvPicPr>
          <p:cNvPr id="13" name="Picture 7">
            <a:extLst>
              <a:ext uri="{FF2B5EF4-FFF2-40B4-BE49-F238E27FC236}">
                <a16:creationId xmlns:a16="http://schemas.microsoft.com/office/drawing/2014/main" id="{46B0A933-2132-8D45-8073-108C5A461C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0027" y="685185"/>
            <a:ext cx="2431198" cy="2431198"/>
          </a:xfrm>
          <a:prstGeom prst="rect">
            <a:avLst/>
          </a:prstGeom>
        </p:spPr>
      </p:pic>
      <p:pic>
        <p:nvPicPr>
          <p:cNvPr id="14" name="Picture 13" descr="Table&#10;&#10;Description automatically generated">
            <a:extLst>
              <a:ext uri="{FF2B5EF4-FFF2-40B4-BE49-F238E27FC236}">
                <a16:creationId xmlns:a16="http://schemas.microsoft.com/office/drawing/2014/main" id="{F2366BA8-A600-9041-AB86-5A26B7D8F4DF}"/>
              </a:ext>
            </a:extLst>
          </p:cNvPr>
          <p:cNvPicPr/>
          <p:nvPr/>
        </p:nvPicPr>
        <p:blipFill>
          <a:blip r:embed="rId9">
            <a:extLst>
              <a:ext uri="{28A0092B-C50C-407E-A947-70E740481C1C}">
                <a14:useLocalDpi xmlns:a14="http://schemas.microsoft.com/office/drawing/2010/main" val="0"/>
              </a:ext>
            </a:extLst>
          </a:blip>
          <a:stretch>
            <a:fillRect/>
          </a:stretch>
        </p:blipFill>
        <p:spPr>
          <a:xfrm>
            <a:off x="3352800" y="3966258"/>
            <a:ext cx="12517036" cy="3521710"/>
          </a:xfrm>
          <a:prstGeom prst="rect">
            <a:avLst/>
          </a:prstGeom>
        </p:spPr>
      </p:pic>
      <p:sp>
        <p:nvSpPr>
          <p:cNvPr id="3" name="Rectangle 2">
            <a:extLst>
              <a:ext uri="{FF2B5EF4-FFF2-40B4-BE49-F238E27FC236}">
                <a16:creationId xmlns:a16="http://schemas.microsoft.com/office/drawing/2014/main" id="{AD2D34E3-BD82-A844-9E67-8E5AD68FC4D0}"/>
              </a:ext>
            </a:extLst>
          </p:cNvPr>
          <p:cNvSpPr/>
          <p:nvPr/>
        </p:nvSpPr>
        <p:spPr>
          <a:xfrm>
            <a:off x="6879586" y="7755621"/>
            <a:ext cx="6064065" cy="769441"/>
          </a:xfrm>
          <a:prstGeom prst="rect">
            <a:avLst/>
          </a:prstGeom>
        </p:spPr>
        <p:txBody>
          <a:bodyPr wrap="square">
            <a:spAutoFit/>
          </a:bodyPr>
          <a:lstStyle/>
          <a:p>
            <a:r>
              <a:rPr lang="en-US" sz="4400" b="1" dirty="0">
                <a:solidFill>
                  <a:schemeClr val="bg1"/>
                </a:solidFill>
                <a:latin typeface="Segoe UI" panose="020B0502040204020203" pitchFamily="34" charset="0"/>
                <a:ea typeface="Times New Roman" panose="02020603050405020304" pitchFamily="18" charset="0"/>
              </a:rPr>
              <a:t>Model 1 z</a:t>
            </a:r>
            <a:r>
              <a:rPr lang="en-US" sz="4400" b="1" baseline="-25000" dirty="0">
                <a:solidFill>
                  <a:schemeClr val="bg1"/>
                </a:solidFill>
                <a:latin typeface="Segoe UI" panose="020B0502040204020203" pitchFamily="34" charset="0"/>
                <a:ea typeface="Times New Roman" panose="02020603050405020304" pitchFamily="18" charset="0"/>
              </a:rPr>
              <a:t>t </a:t>
            </a:r>
            <a:r>
              <a:rPr lang="en-US" sz="4400" b="1" dirty="0">
                <a:solidFill>
                  <a:schemeClr val="bg1"/>
                </a:solidFill>
                <a:latin typeface="Segoe UI" panose="020B0502040204020203" pitchFamily="34" charset="0"/>
                <a:ea typeface="Times New Roman" panose="02020603050405020304" pitchFamily="18" charset="0"/>
              </a:rPr>
              <a:t>= </a:t>
            </a:r>
            <a:r>
              <a:rPr lang="en-US" sz="3600" b="1" dirty="0">
                <a:solidFill>
                  <a:schemeClr val="bg1"/>
                </a:solidFill>
                <a:latin typeface="Segoe UI" panose="020B0502040204020203" pitchFamily="34" charset="0"/>
                <a:ea typeface="Times New Roman" panose="02020603050405020304" pitchFamily="18" charset="0"/>
              </a:rPr>
              <a:t>δ</a:t>
            </a:r>
            <a:r>
              <a:rPr lang="en-US" sz="4400" b="1" dirty="0">
                <a:solidFill>
                  <a:schemeClr val="bg1"/>
                </a:solidFill>
                <a:latin typeface="Segoe UI" panose="020B0502040204020203" pitchFamily="34" charset="0"/>
                <a:ea typeface="Times New Roman" panose="02020603050405020304" pitchFamily="18" charset="0"/>
              </a:rPr>
              <a:t> + a</a:t>
            </a:r>
            <a:r>
              <a:rPr lang="en-US" sz="4400" b="1" baseline="-25000" dirty="0">
                <a:solidFill>
                  <a:schemeClr val="bg1"/>
                </a:solidFill>
                <a:latin typeface="Segoe UI" panose="020B0502040204020203" pitchFamily="34" charset="0"/>
                <a:ea typeface="Times New Roman" panose="02020603050405020304" pitchFamily="18" charset="0"/>
              </a:rPr>
              <a:t>t</a:t>
            </a:r>
            <a:r>
              <a:rPr lang="en-US" sz="4400" dirty="0">
                <a:solidFill>
                  <a:schemeClr val="bg1"/>
                </a:solidFill>
              </a:rPr>
              <a:t> </a:t>
            </a:r>
          </a:p>
        </p:txBody>
      </p:sp>
      <p:sp>
        <p:nvSpPr>
          <p:cNvPr id="15" name="Rounded Rectangle 14">
            <a:extLst>
              <a:ext uri="{FF2B5EF4-FFF2-40B4-BE49-F238E27FC236}">
                <a16:creationId xmlns:a16="http://schemas.microsoft.com/office/drawing/2014/main" id="{3A9E081E-57AD-1842-A64D-418277E47222}"/>
              </a:ext>
            </a:extLst>
          </p:cNvPr>
          <p:cNvSpPr/>
          <p:nvPr/>
        </p:nvSpPr>
        <p:spPr>
          <a:xfrm>
            <a:off x="7239000" y="4714863"/>
            <a:ext cx="1752600" cy="2562237"/>
          </a:xfrm>
          <a:prstGeom prst="round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 name="Straight Arrow Connector 7">
            <a:extLst>
              <a:ext uri="{FF2B5EF4-FFF2-40B4-BE49-F238E27FC236}">
                <a16:creationId xmlns:a16="http://schemas.microsoft.com/office/drawing/2014/main" id="{D7477D88-A58E-DC4D-8F03-140A85A94E4D}"/>
              </a:ext>
            </a:extLst>
          </p:cNvPr>
          <p:cNvCxnSpPr/>
          <p:nvPr/>
        </p:nvCxnSpPr>
        <p:spPr>
          <a:xfrm flipV="1">
            <a:off x="8382000" y="3314700"/>
            <a:ext cx="2057400" cy="140016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FF63E7C-2910-9340-A7BA-C365E420B462}"/>
              </a:ext>
            </a:extLst>
          </p:cNvPr>
          <p:cNvSpPr txBox="1"/>
          <p:nvPr/>
        </p:nvSpPr>
        <p:spPr>
          <a:xfrm>
            <a:off x="10535733" y="2888226"/>
            <a:ext cx="1046667" cy="769441"/>
          </a:xfrm>
          <a:prstGeom prst="rect">
            <a:avLst/>
          </a:prstGeom>
          <a:noFill/>
        </p:spPr>
        <p:txBody>
          <a:bodyPr wrap="square" rtlCol="0">
            <a:spAutoFit/>
          </a:bodyPr>
          <a:lstStyle/>
          <a:p>
            <a:r>
              <a:rPr lang="en-US" sz="4400" dirty="0">
                <a:solidFill>
                  <a:srgbClr val="FF0000"/>
                </a:solidFill>
              </a:rPr>
              <a:t>&gt; </a:t>
            </a:r>
            <a:r>
              <a:rPr lang="el-GR" sz="4400" dirty="0">
                <a:solidFill>
                  <a:srgbClr val="FF0000"/>
                </a:solidFill>
              </a:rPr>
              <a:t>α</a:t>
            </a:r>
            <a:endParaRPr lang="en-US" sz="4400" dirty="0">
              <a:solidFill>
                <a:srgbClr val="FF0000"/>
              </a:solidFill>
            </a:endParaRPr>
          </a:p>
        </p:txBody>
      </p:sp>
    </p:spTree>
    <p:extLst>
      <p:ext uri="{BB962C8B-B14F-4D97-AF65-F5344CB8AC3E}">
        <p14:creationId xmlns:p14="http://schemas.microsoft.com/office/powerpoint/2010/main" val="2268090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16835"/>
            <a:ext cx="18409270" cy="10325100"/>
          </a:xfrm>
          <a:prstGeom prst="rect">
            <a:avLst/>
          </a:prstGeom>
        </p:spPr>
      </p:pic>
      <p:pic>
        <p:nvPicPr>
          <p:cNvPr id="19" name="Picture 18">
            <a:extLst>
              <a:ext uri="{FF2B5EF4-FFF2-40B4-BE49-F238E27FC236}">
                <a16:creationId xmlns:a16="http://schemas.microsoft.com/office/drawing/2014/main" id="{FB415F5F-C4C1-B541-8530-C4E12CB6A10F}"/>
              </a:ext>
            </a:extLst>
          </p:cNvPr>
          <p:cNvPicPr>
            <a:picLocks noChangeAspect="1"/>
          </p:cNvPicPr>
          <p:nvPr/>
        </p:nvPicPr>
        <p:blipFill>
          <a:blip r:embed="rId5">
            <a:alphaModFix amt="33000"/>
            <a:extLst>
              <a:ext uri="{28A0092B-C50C-407E-A947-70E740481C1C}">
                <a14:useLocalDpi xmlns:a14="http://schemas.microsoft.com/office/drawing/2010/main" val="0"/>
              </a:ext>
            </a:extLst>
          </a:blip>
          <a:stretch>
            <a:fillRect/>
          </a:stretch>
        </p:blipFill>
        <p:spPr>
          <a:xfrm>
            <a:off x="6067791" y="8417"/>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808343" y="185875"/>
            <a:ext cx="11360201" cy="1634550"/>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Growth Curve</a:t>
            </a:r>
          </a:p>
        </p:txBody>
      </p:sp>
      <p:sp>
        <p:nvSpPr>
          <p:cNvPr id="9" name="TextBox 5">
            <a:extLst>
              <a:ext uri="{FF2B5EF4-FFF2-40B4-BE49-F238E27FC236}">
                <a16:creationId xmlns:a16="http://schemas.microsoft.com/office/drawing/2014/main" id="{47D13B17-2B6E-6044-889F-F40D767EF59C}"/>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5</a:t>
            </a:r>
            <a:endParaRPr lang="en-US" sz="7200" spc="206" dirty="0">
              <a:solidFill>
                <a:srgbClr val="FFFFFF"/>
              </a:solidFill>
              <a:latin typeface="Muli Bold"/>
            </a:endParaRPr>
          </a:p>
        </p:txBody>
      </p:sp>
      <p:pic>
        <p:nvPicPr>
          <p:cNvPr id="13" name="Picture 7">
            <a:extLst>
              <a:ext uri="{FF2B5EF4-FFF2-40B4-BE49-F238E27FC236}">
                <a16:creationId xmlns:a16="http://schemas.microsoft.com/office/drawing/2014/main" id="{46B0A933-2132-8D45-8073-108C5A461C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660027" y="685185"/>
            <a:ext cx="2431198" cy="2431198"/>
          </a:xfrm>
          <a:prstGeom prst="rect">
            <a:avLst/>
          </a:prstGeom>
        </p:spPr>
      </p:pic>
      <p:pic>
        <p:nvPicPr>
          <p:cNvPr id="15" name="Picture 14" descr="Chart, histogram&#10;&#10;Description automatically generated">
            <a:extLst>
              <a:ext uri="{FF2B5EF4-FFF2-40B4-BE49-F238E27FC236}">
                <a16:creationId xmlns:a16="http://schemas.microsoft.com/office/drawing/2014/main" id="{AE9EFD8D-FF0D-CD48-AF2B-D897A93358CE}"/>
              </a:ext>
            </a:extLst>
          </p:cNvPr>
          <p:cNvPicPr/>
          <p:nvPr/>
        </p:nvPicPr>
        <p:blipFill rotWithShape="1">
          <a:blip r:embed="rId9" cstate="print">
            <a:extLst>
              <a:ext uri="{28A0092B-C50C-407E-A947-70E740481C1C}">
                <a14:useLocalDpi xmlns:a14="http://schemas.microsoft.com/office/drawing/2010/main" val="0"/>
              </a:ext>
            </a:extLst>
          </a:blip>
          <a:srcRect t="2504"/>
          <a:stretch/>
        </p:blipFill>
        <p:spPr bwMode="auto">
          <a:xfrm>
            <a:off x="3457373" y="5131367"/>
            <a:ext cx="8335545" cy="3665502"/>
          </a:xfrm>
          <a:prstGeom prst="rect">
            <a:avLst/>
          </a:prstGeom>
          <a:ln>
            <a:noFill/>
          </a:ln>
          <a:extLst>
            <a:ext uri="{53640926-AAD7-44D8-BBD7-CCE9431645EC}">
              <a14:shadowObscured xmlns:a14="http://schemas.microsoft.com/office/drawing/2010/main"/>
            </a:ext>
          </a:extLst>
        </p:spPr>
      </p:pic>
      <p:grpSp>
        <p:nvGrpSpPr>
          <p:cNvPr id="16" name="Group 15">
            <a:extLst>
              <a:ext uri="{FF2B5EF4-FFF2-40B4-BE49-F238E27FC236}">
                <a16:creationId xmlns:a16="http://schemas.microsoft.com/office/drawing/2014/main" id="{D83EAF64-29BA-5747-A91F-68D10C3BA3A6}"/>
              </a:ext>
            </a:extLst>
          </p:cNvPr>
          <p:cNvGrpSpPr/>
          <p:nvPr/>
        </p:nvGrpSpPr>
        <p:grpSpPr>
          <a:xfrm>
            <a:off x="12210369" y="1448310"/>
            <a:ext cx="5588383" cy="7390378"/>
            <a:chOff x="0" y="0"/>
            <a:chExt cx="2743200" cy="3627755"/>
          </a:xfrm>
        </p:grpSpPr>
        <p:pic>
          <p:nvPicPr>
            <p:cNvPr id="21" name="Picture 20" descr="Table&#10;&#10;Description automatically generated">
              <a:extLst>
                <a:ext uri="{FF2B5EF4-FFF2-40B4-BE49-F238E27FC236}">
                  <a16:creationId xmlns:a16="http://schemas.microsoft.com/office/drawing/2014/main" id="{453CFD3D-38E8-2642-90C8-2567E260F655}"/>
                </a:ext>
              </a:extLst>
            </p:cNvPr>
            <p:cNvPicPr>
              <a:picLocks noChangeAspect="1"/>
            </p:cNvPicPr>
            <p:nvPr/>
          </p:nvPicPr>
          <p:blipFill rotWithShape="1">
            <a:blip r:embed="rId10">
              <a:extLst>
                <a:ext uri="{28A0092B-C50C-407E-A947-70E740481C1C}">
                  <a14:useLocalDpi xmlns:a14="http://schemas.microsoft.com/office/drawing/2010/main" val="0"/>
                </a:ext>
              </a:extLst>
            </a:blip>
            <a:srcRect l="5130" t="1601" r="3972" b="1837"/>
            <a:stretch/>
          </p:blipFill>
          <p:spPr bwMode="auto">
            <a:xfrm>
              <a:off x="0" y="0"/>
              <a:ext cx="2743200" cy="3627755"/>
            </a:xfrm>
            <a:prstGeom prst="rect">
              <a:avLst/>
            </a:prstGeom>
            <a:ln>
              <a:noFill/>
            </a:ln>
            <a:extLst>
              <a:ext uri="{53640926-AAD7-44D8-BBD7-CCE9431645EC}">
                <a14:shadowObscured xmlns:a14="http://schemas.microsoft.com/office/drawing/2010/main"/>
              </a:ext>
            </a:extLst>
          </p:spPr>
        </p:pic>
        <p:sp>
          <p:nvSpPr>
            <p:cNvPr id="22" name="Rounded Rectangle 21">
              <a:extLst>
                <a:ext uri="{FF2B5EF4-FFF2-40B4-BE49-F238E27FC236}">
                  <a16:creationId xmlns:a16="http://schemas.microsoft.com/office/drawing/2014/main" id="{9B66D8DA-3E9D-A144-B2C5-02F77A2F328B}"/>
                </a:ext>
              </a:extLst>
            </p:cNvPr>
            <p:cNvSpPr/>
            <p:nvPr/>
          </p:nvSpPr>
          <p:spPr>
            <a:xfrm>
              <a:off x="2367017" y="1536700"/>
              <a:ext cx="374776" cy="15881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3" name="Rounded Rectangle 22">
              <a:extLst>
                <a:ext uri="{FF2B5EF4-FFF2-40B4-BE49-F238E27FC236}">
                  <a16:creationId xmlns:a16="http://schemas.microsoft.com/office/drawing/2014/main" id="{13398B0F-5957-0043-88F3-03F4FF029770}"/>
                </a:ext>
              </a:extLst>
            </p:cNvPr>
            <p:cNvSpPr/>
            <p:nvPr/>
          </p:nvSpPr>
          <p:spPr>
            <a:xfrm>
              <a:off x="2240893" y="3228866"/>
              <a:ext cx="335643" cy="33080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24" name="Rounded Rectangle 23">
              <a:extLst>
                <a:ext uri="{FF2B5EF4-FFF2-40B4-BE49-F238E27FC236}">
                  <a16:creationId xmlns:a16="http://schemas.microsoft.com/office/drawing/2014/main" id="{215C2E7E-FA19-8F47-B7A1-BECF7622E2E2}"/>
                </a:ext>
              </a:extLst>
            </p:cNvPr>
            <p:cNvSpPr/>
            <p:nvPr/>
          </p:nvSpPr>
          <p:spPr>
            <a:xfrm>
              <a:off x="2083238" y="2198852"/>
              <a:ext cx="374776" cy="36131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grpSp>
        <p:nvGrpSpPr>
          <p:cNvPr id="17" name="Group 16">
            <a:extLst>
              <a:ext uri="{FF2B5EF4-FFF2-40B4-BE49-F238E27FC236}">
                <a16:creationId xmlns:a16="http://schemas.microsoft.com/office/drawing/2014/main" id="{727F321C-72C7-5041-A7FB-92E6D58D26E8}"/>
              </a:ext>
            </a:extLst>
          </p:cNvPr>
          <p:cNvGrpSpPr/>
          <p:nvPr/>
        </p:nvGrpSpPr>
        <p:grpSpPr>
          <a:xfrm>
            <a:off x="7830415" y="2506385"/>
            <a:ext cx="3858280" cy="2303372"/>
            <a:chOff x="0" y="0"/>
            <a:chExt cx="2324100" cy="1387475"/>
          </a:xfrm>
        </p:grpSpPr>
        <p:pic>
          <p:nvPicPr>
            <p:cNvPr id="18" name="Picture 17" descr="Table&#10;&#10;Description automatically generated">
              <a:extLst>
                <a:ext uri="{FF2B5EF4-FFF2-40B4-BE49-F238E27FC236}">
                  <a16:creationId xmlns:a16="http://schemas.microsoft.com/office/drawing/2014/main" id="{1DC2C138-4D2A-814D-86BE-BDB30BBEB9AC}"/>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0" y="0"/>
              <a:ext cx="2324100" cy="1387475"/>
            </a:xfrm>
            <a:prstGeom prst="rect">
              <a:avLst/>
            </a:prstGeom>
          </p:spPr>
        </p:pic>
        <p:sp>
          <p:nvSpPr>
            <p:cNvPr id="20" name="Rounded Rectangle 19">
              <a:extLst>
                <a:ext uri="{FF2B5EF4-FFF2-40B4-BE49-F238E27FC236}">
                  <a16:creationId xmlns:a16="http://schemas.microsoft.com/office/drawing/2014/main" id="{D5E64797-98DF-104B-B9F4-DC38CACD4EF2}"/>
                </a:ext>
              </a:extLst>
            </p:cNvPr>
            <p:cNvSpPr/>
            <p:nvPr/>
          </p:nvSpPr>
          <p:spPr>
            <a:xfrm>
              <a:off x="1715376" y="632811"/>
              <a:ext cx="374776" cy="208280"/>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spTree>
    <p:extLst>
      <p:ext uri="{BB962C8B-B14F-4D97-AF65-F5344CB8AC3E}">
        <p14:creationId xmlns:p14="http://schemas.microsoft.com/office/powerpoint/2010/main" val="29042692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92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60635" y="0"/>
            <a:ext cx="18409270" cy="10325100"/>
          </a:xfrm>
          <a:prstGeom prst="rect">
            <a:avLst/>
          </a:prstGeom>
        </p:spPr>
      </p:pic>
      <p:pic>
        <p:nvPicPr>
          <p:cNvPr id="4" name="Picture 3" descr="Text, logo&#10;&#10;Description automatically generated">
            <a:extLst>
              <a:ext uri="{FF2B5EF4-FFF2-40B4-BE49-F238E27FC236}">
                <a16:creationId xmlns:a16="http://schemas.microsoft.com/office/drawing/2014/main" id="{DFC01F85-B2CA-1B44-A002-8CA5E38A1A1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8237" y="8337842"/>
            <a:ext cx="4347726" cy="1932323"/>
          </a:xfrm>
          <a:prstGeom prst="rect">
            <a:avLst/>
          </a:prstGeom>
        </p:spPr>
      </p:pic>
      <p:sp>
        <p:nvSpPr>
          <p:cNvPr id="5" name="TextBox 5">
            <a:extLst>
              <a:ext uri="{FF2B5EF4-FFF2-40B4-BE49-F238E27FC236}">
                <a16:creationId xmlns:a16="http://schemas.microsoft.com/office/drawing/2014/main" id="{AC3C451E-CEB9-144E-95E1-B11854B88E13}"/>
              </a:ext>
            </a:extLst>
          </p:cNvPr>
          <p:cNvSpPr txBox="1"/>
          <p:nvPr/>
        </p:nvSpPr>
        <p:spPr>
          <a:xfrm>
            <a:off x="3703129" y="397008"/>
            <a:ext cx="7016801" cy="1683602"/>
          </a:xfrm>
          <a:prstGeom prst="rect">
            <a:avLst/>
          </a:prstGeom>
        </p:spPr>
        <p:txBody>
          <a:bodyPr wrap="square" lIns="0" tIns="0" rIns="0" bIns="0" rtlCol="0" anchor="t">
            <a:spAutoFit/>
          </a:bodyPr>
          <a:lstStyle/>
          <a:p>
            <a:pPr>
              <a:lnSpc>
                <a:spcPts val="14730"/>
              </a:lnSpc>
            </a:pPr>
            <a:r>
              <a:rPr lang="en-US" sz="7200" spc="206" dirty="0">
                <a:solidFill>
                  <a:srgbClr val="FFFFFF"/>
                </a:solidFill>
                <a:latin typeface="Muli Bold"/>
              </a:rPr>
              <a:t>Decomposition</a:t>
            </a:r>
          </a:p>
        </p:txBody>
      </p:sp>
      <p:sp>
        <p:nvSpPr>
          <p:cNvPr id="9" name="TextBox 5">
            <a:extLst>
              <a:ext uri="{FF2B5EF4-FFF2-40B4-BE49-F238E27FC236}">
                <a16:creationId xmlns:a16="http://schemas.microsoft.com/office/drawing/2014/main" id="{FF12DE61-0A44-6940-96BB-A2A4D0A1C57E}"/>
              </a:ext>
            </a:extLst>
          </p:cNvPr>
          <p:cNvSpPr txBox="1"/>
          <p:nvPr/>
        </p:nvSpPr>
        <p:spPr>
          <a:xfrm>
            <a:off x="17435613" y="8509296"/>
            <a:ext cx="745148" cy="1548757"/>
          </a:xfrm>
          <a:prstGeom prst="rect">
            <a:avLst/>
          </a:prstGeom>
        </p:spPr>
        <p:txBody>
          <a:bodyPr wrap="square" lIns="0" tIns="0" rIns="0" bIns="0" rtlCol="0" anchor="t">
            <a:spAutoFit/>
          </a:bodyPr>
          <a:lstStyle/>
          <a:p>
            <a:pPr>
              <a:lnSpc>
                <a:spcPts val="14730"/>
              </a:lnSpc>
            </a:pPr>
            <a:r>
              <a:rPr lang="en-US" sz="4400" spc="206" dirty="0">
                <a:solidFill>
                  <a:srgbClr val="FFFFFF"/>
                </a:solidFill>
                <a:latin typeface="Muli Bold"/>
              </a:rPr>
              <a:t>7</a:t>
            </a:r>
            <a:endParaRPr lang="en-US" sz="7200" spc="206" dirty="0">
              <a:solidFill>
                <a:srgbClr val="FFFFFF"/>
              </a:solidFill>
              <a:latin typeface="Muli Bold"/>
            </a:endParaRPr>
          </a:p>
        </p:txBody>
      </p:sp>
      <p:pic>
        <p:nvPicPr>
          <p:cNvPr id="10" name="Picture 8">
            <a:extLst>
              <a:ext uri="{FF2B5EF4-FFF2-40B4-BE49-F238E27FC236}">
                <a16:creationId xmlns:a16="http://schemas.microsoft.com/office/drawing/2014/main" id="{E5590D8B-3F2D-2B4C-A4A3-14A172F02D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05648" y="685185"/>
            <a:ext cx="2431198" cy="2431198"/>
          </a:xfrm>
          <a:prstGeom prst="rect">
            <a:avLst/>
          </a:prstGeom>
        </p:spPr>
      </p:pic>
      <p:pic>
        <p:nvPicPr>
          <p:cNvPr id="13" name="Picture 3">
            <a:extLst>
              <a:ext uri="{FF2B5EF4-FFF2-40B4-BE49-F238E27FC236}">
                <a16:creationId xmlns:a16="http://schemas.microsoft.com/office/drawing/2014/main" id="{61995ECB-EF6E-5646-9B91-6591ACBD8B5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801600" y="228946"/>
            <a:ext cx="5029200" cy="1009863"/>
          </a:xfrm>
          <a:prstGeom prst="rect">
            <a:avLst/>
          </a:prstGeom>
        </p:spPr>
      </p:pic>
      <p:pic>
        <p:nvPicPr>
          <p:cNvPr id="14" name="Picture 13">
            <a:extLst>
              <a:ext uri="{FF2B5EF4-FFF2-40B4-BE49-F238E27FC236}">
                <a16:creationId xmlns:a16="http://schemas.microsoft.com/office/drawing/2014/main" id="{25206FF8-065E-754A-87FD-461B9DDF0BC5}"/>
              </a:ext>
            </a:extLst>
          </p:cNvPr>
          <p:cNvPicPr>
            <a:picLocks noChangeAspect="1"/>
          </p:cNvPicPr>
          <p:nvPr/>
        </p:nvPicPr>
        <p:blipFill>
          <a:blip r:embed="rId10">
            <a:alphaModFix amt="33000"/>
            <a:extLst>
              <a:ext uri="{28A0092B-C50C-407E-A947-70E740481C1C}">
                <a14:useLocalDpi xmlns:a14="http://schemas.microsoft.com/office/drawing/2010/main" val="0"/>
              </a:ext>
            </a:extLst>
          </a:blip>
          <a:stretch>
            <a:fillRect/>
          </a:stretch>
        </p:blipFill>
        <p:spPr>
          <a:xfrm>
            <a:off x="6014868" y="-1102103"/>
            <a:ext cx="12252635" cy="10270165"/>
          </a:xfrm>
          <a:prstGeom prst="rect">
            <a:avLst/>
          </a:prstGeom>
          <a:effectLst>
            <a:outerShdw blurRad="50800" dist="50800" dir="5400000" algn="ctr" rotWithShape="0">
              <a:srgbClr val="000000">
                <a:alpha val="47042"/>
              </a:srgbClr>
            </a:outerShdw>
            <a:reflection stA="67333" endPos="65000" dist="50800" dir="5400000" sy="-100000" algn="bl" rotWithShape="0"/>
          </a:effectLst>
        </p:spPr>
      </p:pic>
      <p:pic>
        <p:nvPicPr>
          <p:cNvPr id="17" name="Picture 16" descr="Table&#10;&#10;Description automatically generated">
            <a:extLst>
              <a:ext uri="{FF2B5EF4-FFF2-40B4-BE49-F238E27FC236}">
                <a16:creationId xmlns:a16="http://schemas.microsoft.com/office/drawing/2014/main" id="{332A5956-D5EE-E44D-9DDC-5A17CA964C63}"/>
              </a:ext>
            </a:extLst>
          </p:cNvPr>
          <p:cNvPicPr/>
          <p:nvPr/>
        </p:nvPicPr>
        <p:blipFill rotWithShape="1">
          <a:blip r:embed="rId11">
            <a:extLst>
              <a:ext uri="{28A0092B-C50C-407E-A947-70E740481C1C}">
                <a14:useLocalDpi xmlns:a14="http://schemas.microsoft.com/office/drawing/2010/main" val="0"/>
              </a:ext>
            </a:extLst>
          </a:blip>
          <a:srcRect l="5778" r="7859" b="3833"/>
          <a:stretch/>
        </p:blipFill>
        <p:spPr>
          <a:xfrm>
            <a:off x="10854168" y="2171582"/>
            <a:ext cx="6172954" cy="7403549"/>
          </a:xfrm>
          <a:prstGeom prst="rect">
            <a:avLst/>
          </a:prstGeom>
        </p:spPr>
      </p:pic>
      <p:sp>
        <p:nvSpPr>
          <p:cNvPr id="18" name="TextBox 5">
            <a:extLst>
              <a:ext uri="{FF2B5EF4-FFF2-40B4-BE49-F238E27FC236}">
                <a16:creationId xmlns:a16="http://schemas.microsoft.com/office/drawing/2014/main" id="{416EA672-A527-AB40-AC73-A2A541807C33}"/>
              </a:ext>
            </a:extLst>
          </p:cNvPr>
          <p:cNvSpPr txBox="1"/>
          <p:nvPr/>
        </p:nvSpPr>
        <p:spPr>
          <a:xfrm>
            <a:off x="4420477" y="2722043"/>
            <a:ext cx="5029200" cy="1548757"/>
          </a:xfrm>
          <a:prstGeom prst="rect">
            <a:avLst/>
          </a:prstGeom>
        </p:spPr>
        <p:txBody>
          <a:bodyPr wrap="square" lIns="0" tIns="0" rIns="0" bIns="0" rtlCol="0" anchor="t">
            <a:spAutoFit/>
          </a:bodyPr>
          <a:lstStyle/>
          <a:p>
            <a:pPr algn="ctr">
              <a:lnSpc>
                <a:spcPts val="14730"/>
              </a:lnSpc>
            </a:pPr>
            <a:r>
              <a:rPr lang="en-US" sz="3600" spc="206" dirty="0">
                <a:solidFill>
                  <a:srgbClr val="FFFFFF"/>
                </a:solidFill>
                <a:latin typeface="Muli Bold"/>
              </a:rPr>
              <a:t>Monthly dataset</a:t>
            </a:r>
          </a:p>
        </p:txBody>
      </p:sp>
      <p:pic>
        <p:nvPicPr>
          <p:cNvPr id="19" name="Picture 18" descr="Table&#10;&#10;Description automatically generated">
            <a:extLst>
              <a:ext uri="{FF2B5EF4-FFF2-40B4-BE49-F238E27FC236}">
                <a16:creationId xmlns:a16="http://schemas.microsoft.com/office/drawing/2014/main" id="{B108E670-D090-E046-A87B-7AC751C915A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05885" y="4386413"/>
            <a:ext cx="7116880" cy="3632884"/>
          </a:xfrm>
          <a:prstGeom prst="rect">
            <a:avLst/>
          </a:prstGeom>
        </p:spPr>
      </p:pic>
    </p:spTree>
    <p:extLst>
      <p:ext uri="{BB962C8B-B14F-4D97-AF65-F5344CB8AC3E}">
        <p14:creationId xmlns:p14="http://schemas.microsoft.com/office/powerpoint/2010/main" val="28720248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2388" cap="flat">
          <a:noFill/>
          <a:prstDash val="solid"/>
          <a:miter/>
        </a:ln>
      </a:spPr>
      <a:bodyPr rtlCol="0" anchor="ctr"/>
      <a:lstStyle>
        <a:defPPr algn="l">
          <a:defRPr>
            <a:solidFill>
              <a:schemeClr val="accent6"/>
            </a:solidFill>
          </a:defRPr>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2490</TotalTime>
  <Words>1889</Words>
  <Application>Microsoft Macintosh PowerPoint</Application>
  <PresentationFormat>Custom</PresentationFormat>
  <Paragraphs>207</Paragraphs>
  <Slides>20</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Segoe UI</vt:lpstr>
      <vt:lpstr>Helvetica Neue</vt:lpstr>
      <vt:lpstr>Arial</vt:lpstr>
      <vt:lpstr>Muli Bold</vt:lpstr>
      <vt:lpstr>Times New Roman</vt:lpstr>
      <vt:lpstr>Muli Regular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cp:lastModifiedBy>Lilian Hall</cp:lastModifiedBy>
  <cp:revision>52</cp:revision>
  <dcterms:created xsi:type="dcterms:W3CDTF">2006-08-16T00:00:00Z</dcterms:created>
  <dcterms:modified xsi:type="dcterms:W3CDTF">2021-07-01T22:16:23Z</dcterms:modified>
  <dc:identifier>DAEiRDM_l9g</dc:identifier>
</cp:coreProperties>
</file>